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 id="301" r:id="rId47"/>
    <p:sldId id="302" r:id="rId48"/>
    <p:sldId id="303" r:id="rId49"/>
    <p:sldId id="304" r:id="rId50"/>
    <p:sldId id="305" r:id="rId51"/>
    <p:sldId id="306" r:id="rId52"/>
    <p:sldId id="307" r:id="rId53"/>
    <p:sldId id="308" r:id="rId54"/>
    <p:sldId id="309" r:id="rId55"/>
    <p:sldId id="310" r:id="rId56"/>
    <p:sldId id="311" r:id="rId57"/>
    <p:sldId id="313" r:id="rId58"/>
    <p:sldId id="312"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9144000" cy="5143500" type="screen16x9"/>
  <p:notesSz cx="6858000" cy="9144000"/>
  <p:embeddedFontLst>
    <p:embeddedFont>
      <p:font typeface="Lato" panose="020F0502020204030203" pitchFamily="34" charset="0"/>
      <p:regular r:id="rId102"/>
      <p:bold r:id="rId103"/>
      <p:italic r:id="rId104"/>
      <p:boldItalic r:id="rId105"/>
    </p:embeddedFont>
    <p:embeddedFont>
      <p:font typeface="Raleway" pitchFamily="2"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7" autoAdjust="0"/>
    <p:restoredTop sz="94660"/>
  </p:normalViewPr>
  <p:slideViewPr>
    <p:cSldViewPr snapToGrid="0">
      <p:cViewPr>
        <p:scale>
          <a:sx n="100" d="100"/>
          <a:sy n="100" d="100"/>
        </p:scale>
        <p:origin x="984" y="1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08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81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626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15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80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388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41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868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00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727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519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75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998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610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095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8033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5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919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87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b90cf9e6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b90cf9e6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331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421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340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88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941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800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416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41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984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51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b90cf9e6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b90cf9e6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47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87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37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394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935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469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661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58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184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667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287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b90cf9e6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b90cf9e6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240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1030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544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4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412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608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924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786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905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380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48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b90cf9e6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b90cf9e6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770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706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960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37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083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072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9372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943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659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036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572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7093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4865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1490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1740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681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210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766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2643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138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53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29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5753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0017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6518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1481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3319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5673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3754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0700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0581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3634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95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3696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959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9007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0731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3294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1502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4984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3725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037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7720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9b90cf9e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9b90cf9e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95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To</a:t>
            </a:r>
            <a:endParaRPr/>
          </a:p>
          <a:p>
            <a:pPr marL="457200" lvl="0" indent="457200" algn="l" rtl="0">
              <a:spcBef>
                <a:spcPts val="0"/>
              </a:spcBef>
              <a:spcAft>
                <a:spcPts val="0"/>
              </a:spcAft>
              <a:buNone/>
            </a:pPr>
            <a:r>
              <a:rPr lang="fr"/>
              <a:t> Data Science </a:t>
            </a:r>
            <a:endParaRPr/>
          </a:p>
        </p:txBody>
      </p:sp>
      <p:sp>
        <p:nvSpPr>
          <p:cNvPr id="87" name="Google Shape;87;p13"/>
          <p:cNvSpPr txBox="1">
            <a:spLocks noGrp="1"/>
          </p:cNvSpPr>
          <p:nvPr>
            <p:ph type="subTitle" idx="1"/>
          </p:nvPr>
        </p:nvSpPr>
        <p:spPr>
          <a:xfrm>
            <a:off x="1186000" y="3005475"/>
            <a:ext cx="7268100" cy="705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sz="1900" dirty="0"/>
              <a:t>“</a:t>
            </a:r>
            <a:r>
              <a:rPr lang="fr" sz="1900" i="1" dirty="0"/>
              <a:t>Hiding within those mounds of data is the knowledge that could change the life of a patient, or change the world</a:t>
            </a:r>
            <a:r>
              <a:rPr lang="fr" sz="1900" dirty="0"/>
              <a:t>”</a:t>
            </a:r>
            <a:endParaRPr sz="1900" dirty="0"/>
          </a:p>
        </p:txBody>
      </p:sp>
      <p:pic>
        <p:nvPicPr>
          <p:cNvPr id="88" name="Google Shape;88;p13"/>
          <p:cNvPicPr preferRelativeResize="0"/>
          <p:nvPr/>
        </p:nvPicPr>
        <p:blipFill>
          <a:blip r:embed="rId3">
            <a:alphaModFix/>
          </a:blip>
          <a:stretch>
            <a:fillRect/>
          </a:stretch>
        </p:blipFill>
        <p:spPr>
          <a:xfrm>
            <a:off x="603225" y="3482775"/>
            <a:ext cx="3486451" cy="1195750"/>
          </a:xfrm>
          <a:prstGeom prst="rect">
            <a:avLst/>
          </a:prstGeom>
          <a:noFill/>
          <a:ln>
            <a:noFill/>
          </a:ln>
        </p:spPr>
      </p:pic>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Introduction To Data Science</a:t>
            </a:r>
            <a:endParaRPr sz="1900" dirty="0"/>
          </a:p>
        </p:txBody>
      </p:sp>
      <p:pic>
        <p:nvPicPr>
          <p:cNvPr id="90" name="Google Shape;90;p13"/>
          <p:cNvPicPr preferRelativeResize="0"/>
          <p:nvPr/>
        </p:nvPicPr>
        <p:blipFill>
          <a:blip r:embed="rId4">
            <a:alphaModFix/>
          </a:blip>
          <a:stretch>
            <a:fillRect/>
          </a:stretch>
        </p:blipFill>
        <p:spPr>
          <a:xfrm>
            <a:off x="6105600" y="1022400"/>
            <a:ext cx="2122300" cy="196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8" name="Picture 7">
            <a:extLst>
              <a:ext uri="{FF2B5EF4-FFF2-40B4-BE49-F238E27FC236}">
                <a16:creationId xmlns:a16="http://schemas.microsoft.com/office/drawing/2014/main" id="{A288D7F2-0D05-BFF8-AF24-1DB530D83937}"/>
              </a:ext>
            </a:extLst>
          </p:cNvPr>
          <p:cNvPicPr>
            <a:picLocks noChangeAspect="1"/>
          </p:cNvPicPr>
          <p:nvPr/>
        </p:nvPicPr>
        <p:blipFill>
          <a:blip r:embed="rId3"/>
          <a:stretch>
            <a:fillRect/>
          </a:stretch>
        </p:blipFill>
        <p:spPr>
          <a:xfrm>
            <a:off x="857522" y="2021742"/>
            <a:ext cx="4747260" cy="2561555"/>
          </a:xfrm>
          <a:prstGeom prst="rect">
            <a:avLst/>
          </a:prstGeom>
        </p:spPr>
      </p:pic>
      <p:sp>
        <p:nvSpPr>
          <p:cNvPr id="95" name="Google Shape;95;p14"/>
          <p:cNvSpPr txBox="1">
            <a:spLocks noGrp="1"/>
          </p:cNvSpPr>
          <p:nvPr>
            <p:ph type="ctrTitle"/>
          </p:nvPr>
        </p:nvSpPr>
        <p:spPr>
          <a:xfrm>
            <a:off x="727950" y="1211069"/>
            <a:ext cx="6021193"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Targeted Advertisement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5" name="AutoShape 2" descr="How YouTube's Recommendation System Works - Social Nation">
            <a:extLst>
              <a:ext uri="{FF2B5EF4-FFF2-40B4-BE49-F238E27FC236}">
                <a16:creationId xmlns:a16="http://schemas.microsoft.com/office/drawing/2014/main" id="{11AE1F15-8CD8-18D3-91FA-86E5C7BDEA1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Rectangle: Rounded Corners 10">
            <a:extLst>
              <a:ext uri="{FF2B5EF4-FFF2-40B4-BE49-F238E27FC236}">
                <a16:creationId xmlns:a16="http://schemas.microsoft.com/office/drawing/2014/main" id="{C3774C32-857D-A792-59FD-D72B76F5AC59}"/>
              </a:ext>
            </a:extLst>
          </p:cNvPr>
          <p:cNvSpPr/>
          <p:nvPr/>
        </p:nvSpPr>
        <p:spPr>
          <a:xfrm>
            <a:off x="855891" y="2010960"/>
            <a:ext cx="4747260" cy="2561555"/>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pic>
        <p:nvPicPr>
          <p:cNvPr id="3074" name="Picture 2" descr="16 Awesome Facebook Ad Examples &amp; How to Copy Them">
            <a:extLst>
              <a:ext uri="{FF2B5EF4-FFF2-40B4-BE49-F238E27FC236}">
                <a16:creationId xmlns:a16="http://schemas.microsoft.com/office/drawing/2014/main" id="{AA3F8067-47C0-231E-F3BA-6D1BEA924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751" y="2004490"/>
            <a:ext cx="2211905" cy="25615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9DBEA173-3261-350B-B777-A24B9C7CCA7C}"/>
              </a:ext>
            </a:extLst>
          </p:cNvPr>
          <p:cNvSpPr/>
          <p:nvPr/>
        </p:nvSpPr>
        <p:spPr>
          <a:xfrm>
            <a:off x="5844540" y="2031999"/>
            <a:ext cx="2145030" cy="2505711"/>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3013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35207" y="1080441"/>
            <a:ext cx="6021193"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Intrusion Detection</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pic>
        <p:nvPicPr>
          <p:cNvPr id="3" name="Picture 2" descr="Map&#10;&#10;Description automatically generated">
            <a:extLst>
              <a:ext uri="{FF2B5EF4-FFF2-40B4-BE49-F238E27FC236}">
                <a16:creationId xmlns:a16="http://schemas.microsoft.com/office/drawing/2014/main" id="{359B1905-7CFF-0F7C-D9AB-B26CA62FA1C0}"/>
              </a:ext>
            </a:extLst>
          </p:cNvPr>
          <p:cNvPicPr>
            <a:picLocks noChangeAspect="1"/>
          </p:cNvPicPr>
          <p:nvPr/>
        </p:nvPicPr>
        <p:blipFill>
          <a:blip r:embed="rId3"/>
          <a:stretch>
            <a:fillRect/>
          </a:stretch>
        </p:blipFill>
        <p:spPr>
          <a:xfrm>
            <a:off x="1003690" y="1737106"/>
            <a:ext cx="7136619" cy="3259056"/>
          </a:xfrm>
          <a:prstGeom prst="rect">
            <a:avLst/>
          </a:prstGeom>
        </p:spPr>
      </p:pic>
      <p:sp>
        <p:nvSpPr>
          <p:cNvPr id="4" name="Rectangle: Rounded Corners 3">
            <a:extLst>
              <a:ext uri="{FF2B5EF4-FFF2-40B4-BE49-F238E27FC236}">
                <a16:creationId xmlns:a16="http://schemas.microsoft.com/office/drawing/2014/main" id="{5B3A21FF-5475-C299-0E8D-66B461E4CB0D}"/>
              </a:ext>
            </a:extLst>
          </p:cNvPr>
          <p:cNvSpPr/>
          <p:nvPr/>
        </p:nvSpPr>
        <p:spPr>
          <a:xfrm>
            <a:off x="1059091" y="1783081"/>
            <a:ext cx="7018109" cy="3151776"/>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1357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5" name="Picture 4">
            <a:extLst>
              <a:ext uri="{FF2B5EF4-FFF2-40B4-BE49-F238E27FC236}">
                <a16:creationId xmlns:a16="http://schemas.microsoft.com/office/drawing/2014/main" id="{1FEC2443-01AD-BA2A-913E-3D2849468370}"/>
              </a:ext>
            </a:extLst>
          </p:cNvPr>
          <p:cNvPicPr>
            <a:picLocks noChangeAspect="1"/>
          </p:cNvPicPr>
          <p:nvPr/>
        </p:nvPicPr>
        <p:blipFill>
          <a:blip r:embed="rId3"/>
          <a:stretch>
            <a:fillRect/>
          </a:stretch>
        </p:blipFill>
        <p:spPr>
          <a:xfrm>
            <a:off x="1859095" y="1809496"/>
            <a:ext cx="5221189" cy="3116667"/>
          </a:xfrm>
          <a:prstGeom prst="rect">
            <a:avLst/>
          </a:prstGeom>
        </p:spPr>
      </p:pic>
      <p:sp>
        <p:nvSpPr>
          <p:cNvPr id="95" name="Google Shape;95;p14"/>
          <p:cNvSpPr txBox="1">
            <a:spLocks noGrp="1"/>
          </p:cNvSpPr>
          <p:nvPr>
            <p:ph type="ctrTitle"/>
          </p:nvPr>
        </p:nvSpPr>
        <p:spPr>
          <a:xfrm>
            <a:off x="735207" y="1103301"/>
            <a:ext cx="6021193"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Crime Prevention</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
        <p:nvSpPr>
          <p:cNvPr id="4" name="Rectangle: Rounded Corners 3">
            <a:extLst>
              <a:ext uri="{FF2B5EF4-FFF2-40B4-BE49-F238E27FC236}">
                <a16:creationId xmlns:a16="http://schemas.microsoft.com/office/drawing/2014/main" id="{5B3A21FF-5475-C299-0E8D-66B461E4CB0D}"/>
              </a:ext>
            </a:extLst>
          </p:cNvPr>
          <p:cNvSpPr/>
          <p:nvPr/>
        </p:nvSpPr>
        <p:spPr>
          <a:xfrm>
            <a:off x="1859095" y="1805940"/>
            <a:ext cx="5221189" cy="3128917"/>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254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01807" y="2208201"/>
            <a:ext cx="6021193"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Marketing</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pic>
        <p:nvPicPr>
          <p:cNvPr id="3" name="Picture 2">
            <a:extLst>
              <a:ext uri="{FF2B5EF4-FFF2-40B4-BE49-F238E27FC236}">
                <a16:creationId xmlns:a16="http://schemas.microsoft.com/office/drawing/2014/main" id="{70B2A9B4-9FC9-602C-84F4-7578B1753A79}"/>
              </a:ext>
            </a:extLst>
          </p:cNvPr>
          <p:cNvPicPr>
            <a:picLocks noChangeAspect="1"/>
          </p:cNvPicPr>
          <p:nvPr/>
        </p:nvPicPr>
        <p:blipFill>
          <a:blip r:embed="rId3"/>
          <a:stretch>
            <a:fillRect/>
          </a:stretch>
        </p:blipFill>
        <p:spPr>
          <a:xfrm>
            <a:off x="3110594" y="608001"/>
            <a:ext cx="5943359" cy="4388821"/>
          </a:xfrm>
          <a:prstGeom prst="rect">
            <a:avLst/>
          </a:prstGeom>
        </p:spPr>
      </p:pic>
      <p:sp>
        <p:nvSpPr>
          <p:cNvPr id="7" name="Rectangle: Rounded Corners 6">
            <a:extLst>
              <a:ext uri="{FF2B5EF4-FFF2-40B4-BE49-F238E27FC236}">
                <a16:creationId xmlns:a16="http://schemas.microsoft.com/office/drawing/2014/main" id="{3015336C-5D72-BA50-1AA6-D9C2F5797B1F}"/>
              </a:ext>
            </a:extLst>
          </p:cNvPr>
          <p:cNvSpPr/>
          <p:nvPr/>
        </p:nvSpPr>
        <p:spPr>
          <a:xfrm>
            <a:off x="3110593" y="608001"/>
            <a:ext cx="5943359" cy="4388821"/>
          </a:xfrm>
          <a:prstGeom prst="roundRect">
            <a:avLst>
              <a:gd name="adj" fmla="val 144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221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27730A8E-55AA-2F54-BBF5-6A9450F0807E}"/>
              </a:ext>
            </a:extLst>
          </p:cNvPr>
          <p:cNvPicPr>
            <a:picLocks noChangeAspect="1"/>
          </p:cNvPicPr>
          <p:nvPr/>
        </p:nvPicPr>
        <p:blipFill>
          <a:blip r:embed="rId3"/>
          <a:stretch>
            <a:fillRect/>
          </a:stretch>
        </p:blipFill>
        <p:spPr>
          <a:xfrm>
            <a:off x="6030844" y="762712"/>
            <a:ext cx="2043788" cy="4172145"/>
          </a:xfrm>
          <a:prstGeom prst="rect">
            <a:avLst/>
          </a:prstGeom>
        </p:spPr>
      </p:pic>
      <p:sp>
        <p:nvSpPr>
          <p:cNvPr id="95" name="Google Shape;95;p14"/>
          <p:cNvSpPr txBox="1">
            <a:spLocks noGrp="1"/>
          </p:cNvSpPr>
          <p:nvPr>
            <p:ph type="ctrTitle"/>
          </p:nvPr>
        </p:nvSpPr>
        <p:spPr>
          <a:xfrm>
            <a:off x="735207" y="1103301"/>
            <a:ext cx="6021193"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Health and Medicine</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
        <p:nvSpPr>
          <p:cNvPr id="4" name="Rectangle: Rounded Corners 3">
            <a:extLst>
              <a:ext uri="{FF2B5EF4-FFF2-40B4-BE49-F238E27FC236}">
                <a16:creationId xmlns:a16="http://schemas.microsoft.com/office/drawing/2014/main" id="{5B3A21FF-5475-C299-0E8D-66B461E4CB0D}"/>
              </a:ext>
            </a:extLst>
          </p:cNvPr>
          <p:cNvSpPr/>
          <p:nvPr/>
        </p:nvSpPr>
        <p:spPr>
          <a:xfrm>
            <a:off x="6042660" y="762712"/>
            <a:ext cx="2031972" cy="4165523"/>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1D1A211E-C957-7D02-891E-5A3FEE7D68C8}"/>
              </a:ext>
            </a:extLst>
          </p:cNvPr>
          <p:cNvPicPr>
            <a:picLocks noChangeAspect="1"/>
          </p:cNvPicPr>
          <p:nvPr/>
        </p:nvPicPr>
        <p:blipFill>
          <a:blip r:embed="rId4"/>
          <a:stretch>
            <a:fillRect/>
          </a:stretch>
        </p:blipFill>
        <p:spPr>
          <a:xfrm>
            <a:off x="1486609" y="1793391"/>
            <a:ext cx="3729896" cy="3108960"/>
          </a:xfrm>
          <a:prstGeom prst="rect">
            <a:avLst/>
          </a:prstGeom>
        </p:spPr>
      </p:pic>
    </p:spTree>
    <p:extLst>
      <p:ext uri="{BB962C8B-B14F-4D97-AF65-F5344CB8AC3E}">
        <p14:creationId xmlns:p14="http://schemas.microsoft.com/office/powerpoint/2010/main" val="85676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5" name="Picture 4">
            <a:extLst>
              <a:ext uri="{FF2B5EF4-FFF2-40B4-BE49-F238E27FC236}">
                <a16:creationId xmlns:a16="http://schemas.microsoft.com/office/drawing/2014/main" id="{69DE8F6B-5EE3-E65D-8EE1-9DF42D999F05}"/>
              </a:ext>
            </a:extLst>
          </p:cNvPr>
          <p:cNvPicPr>
            <a:picLocks noChangeAspect="1"/>
          </p:cNvPicPr>
          <p:nvPr/>
        </p:nvPicPr>
        <p:blipFill>
          <a:blip r:embed="rId3"/>
          <a:stretch>
            <a:fillRect/>
          </a:stretch>
        </p:blipFill>
        <p:spPr>
          <a:xfrm>
            <a:off x="2449555" y="637793"/>
            <a:ext cx="6348010" cy="4404742"/>
          </a:xfrm>
          <a:prstGeom prst="rect">
            <a:avLst/>
          </a:prstGeom>
        </p:spPr>
      </p:pic>
      <p:sp>
        <p:nvSpPr>
          <p:cNvPr id="95" name="Google Shape;95;p14"/>
          <p:cNvSpPr txBox="1">
            <a:spLocks noGrp="1"/>
          </p:cNvSpPr>
          <p:nvPr>
            <p:ph type="ctrTitle"/>
          </p:nvPr>
        </p:nvSpPr>
        <p:spPr>
          <a:xfrm>
            <a:off x="212664" y="2292021"/>
            <a:ext cx="6021193"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LinkedIn</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
        <p:nvSpPr>
          <p:cNvPr id="4" name="Rectangle: Rounded Corners 3">
            <a:extLst>
              <a:ext uri="{FF2B5EF4-FFF2-40B4-BE49-F238E27FC236}">
                <a16:creationId xmlns:a16="http://schemas.microsoft.com/office/drawing/2014/main" id="{5B3A21FF-5475-C299-0E8D-66B461E4CB0D}"/>
              </a:ext>
            </a:extLst>
          </p:cNvPr>
          <p:cNvSpPr/>
          <p:nvPr/>
        </p:nvSpPr>
        <p:spPr>
          <a:xfrm>
            <a:off x="2449555" y="637794"/>
            <a:ext cx="6348010" cy="4404741"/>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8474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8" name="Picture 7">
            <a:extLst>
              <a:ext uri="{FF2B5EF4-FFF2-40B4-BE49-F238E27FC236}">
                <a16:creationId xmlns:a16="http://schemas.microsoft.com/office/drawing/2014/main" id="{FDF8EBB4-3EC1-1111-A702-3F3CD9903E41}"/>
              </a:ext>
            </a:extLst>
          </p:cNvPr>
          <p:cNvPicPr>
            <a:picLocks noChangeAspect="1"/>
          </p:cNvPicPr>
          <p:nvPr/>
        </p:nvPicPr>
        <p:blipFill>
          <a:blip r:embed="rId3"/>
          <a:stretch>
            <a:fillRect/>
          </a:stretch>
        </p:blipFill>
        <p:spPr>
          <a:xfrm>
            <a:off x="2094771" y="874014"/>
            <a:ext cx="6813732" cy="4067175"/>
          </a:xfrm>
          <a:prstGeom prst="rect">
            <a:avLst/>
          </a:prstGeom>
        </p:spPr>
      </p:pic>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
        <p:nvSpPr>
          <p:cNvPr id="4" name="Rectangle: Rounded Corners 3">
            <a:extLst>
              <a:ext uri="{FF2B5EF4-FFF2-40B4-BE49-F238E27FC236}">
                <a16:creationId xmlns:a16="http://schemas.microsoft.com/office/drawing/2014/main" id="{5B3A21FF-5475-C299-0E8D-66B461E4CB0D}"/>
              </a:ext>
            </a:extLst>
          </p:cNvPr>
          <p:cNvSpPr/>
          <p:nvPr/>
        </p:nvSpPr>
        <p:spPr>
          <a:xfrm>
            <a:off x="2094770" y="874014"/>
            <a:ext cx="6813731" cy="4067175"/>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BB9EB040-02DF-9D43-3D0D-59A6E71363CB}"/>
              </a:ext>
            </a:extLst>
          </p:cNvPr>
          <p:cNvSpPr>
            <a:spLocks noGrp="1"/>
          </p:cNvSpPr>
          <p:nvPr>
            <p:ph type="ctrTitle"/>
          </p:nvPr>
        </p:nvSpPr>
        <p:spPr>
          <a:xfrm>
            <a:off x="346435" y="1832990"/>
            <a:ext cx="7688100" cy="1664700"/>
          </a:xfrm>
        </p:spPr>
        <p:txBody>
          <a:bodyPr/>
          <a:lstStyle/>
          <a:p>
            <a:r>
              <a:rPr lang="en-GB" dirty="0"/>
              <a:t>Smart</a:t>
            </a:r>
            <a:br>
              <a:rPr lang="en-GB" dirty="0"/>
            </a:br>
            <a:r>
              <a:rPr lang="en-GB" dirty="0"/>
              <a:t> City</a:t>
            </a:r>
          </a:p>
        </p:txBody>
      </p:sp>
    </p:spTree>
    <p:extLst>
      <p:ext uri="{BB962C8B-B14F-4D97-AF65-F5344CB8AC3E}">
        <p14:creationId xmlns:p14="http://schemas.microsoft.com/office/powerpoint/2010/main" val="290935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5" name="Picture 4">
            <a:extLst>
              <a:ext uri="{FF2B5EF4-FFF2-40B4-BE49-F238E27FC236}">
                <a16:creationId xmlns:a16="http://schemas.microsoft.com/office/drawing/2014/main" id="{6F1BEA2F-1713-5C28-5F1D-DEF5ADC4C125}"/>
              </a:ext>
            </a:extLst>
          </p:cNvPr>
          <p:cNvPicPr>
            <a:picLocks noChangeAspect="1"/>
          </p:cNvPicPr>
          <p:nvPr/>
        </p:nvPicPr>
        <p:blipFill>
          <a:blip r:embed="rId3"/>
          <a:stretch>
            <a:fillRect/>
          </a:stretch>
        </p:blipFill>
        <p:spPr>
          <a:xfrm>
            <a:off x="2960986" y="644412"/>
            <a:ext cx="5328085" cy="4300646"/>
          </a:xfrm>
          <a:prstGeom prst="rect">
            <a:avLst/>
          </a:prstGeom>
        </p:spPr>
      </p:pic>
      <p:sp>
        <p:nvSpPr>
          <p:cNvPr id="6" name="Google Shape;96;p14">
            <a:extLst>
              <a:ext uri="{FF2B5EF4-FFF2-40B4-BE49-F238E27FC236}">
                <a16:creationId xmlns:a16="http://schemas.microsoft.com/office/drawing/2014/main" id="{D6ED7752-B352-308F-45CB-FABCDAE9333E}"/>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
        <p:nvSpPr>
          <p:cNvPr id="4" name="Rectangle: Rounded Corners 3">
            <a:extLst>
              <a:ext uri="{FF2B5EF4-FFF2-40B4-BE49-F238E27FC236}">
                <a16:creationId xmlns:a16="http://schemas.microsoft.com/office/drawing/2014/main" id="{5B3A21FF-5475-C299-0E8D-66B461E4CB0D}"/>
              </a:ext>
            </a:extLst>
          </p:cNvPr>
          <p:cNvSpPr/>
          <p:nvPr/>
        </p:nvSpPr>
        <p:spPr>
          <a:xfrm>
            <a:off x="2960987" y="644412"/>
            <a:ext cx="5328086" cy="4300646"/>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BB9EB040-02DF-9D43-3D0D-59A6E71363CB}"/>
              </a:ext>
            </a:extLst>
          </p:cNvPr>
          <p:cNvSpPr>
            <a:spLocks noGrp="1"/>
          </p:cNvSpPr>
          <p:nvPr>
            <p:ph type="ctrTitle"/>
          </p:nvPr>
        </p:nvSpPr>
        <p:spPr>
          <a:xfrm>
            <a:off x="223024" y="2123807"/>
            <a:ext cx="5909222" cy="1664700"/>
          </a:xfrm>
        </p:spPr>
        <p:txBody>
          <a:bodyPr/>
          <a:lstStyle/>
          <a:p>
            <a:r>
              <a:rPr lang="en-GB" dirty="0"/>
              <a:t>Sports</a:t>
            </a:r>
          </a:p>
        </p:txBody>
      </p:sp>
    </p:spTree>
    <p:extLst>
      <p:ext uri="{BB962C8B-B14F-4D97-AF65-F5344CB8AC3E}">
        <p14:creationId xmlns:p14="http://schemas.microsoft.com/office/powerpoint/2010/main" val="125078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Real time example</a:t>
            </a:r>
            <a:br>
              <a:rPr lang="en-GB" sz="3600" dirty="0"/>
            </a:br>
            <a:r>
              <a:rPr lang="en-GB" sz="3600" dirty="0"/>
              <a:t>Real time Bidding</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Real Time Example </a:t>
            </a: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179861" y="2778157"/>
            <a:ext cx="3130883" cy="1134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A Run down of a real-life Use Case</a:t>
            </a:r>
          </a:p>
        </p:txBody>
      </p:sp>
      <p:pic>
        <p:nvPicPr>
          <p:cNvPr id="4" name="Picture 3" descr="Icon&#10;&#10;Description automatically generated">
            <a:extLst>
              <a:ext uri="{FF2B5EF4-FFF2-40B4-BE49-F238E27FC236}">
                <a16:creationId xmlns:a16="http://schemas.microsoft.com/office/drawing/2014/main" id="{32FE9D9B-5DBD-3F74-48CD-B35041AE13D8}"/>
              </a:ext>
            </a:extLst>
          </p:cNvPr>
          <p:cNvPicPr>
            <a:picLocks noChangeAspect="1"/>
          </p:cNvPicPr>
          <p:nvPr/>
        </p:nvPicPr>
        <p:blipFill>
          <a:blip r:embed="rId3"/>
          <a:stretch>
            <a:fillRect/>
          </a:stretch>
        </p:blipFill>
        <p:spPr>
          <a:xfrm>
            <a:off x="4851674" y="1672206"/>
            <a:ext cx="3112465" cy="3112465"/>
          </a:xfrm>
          <a:prstGeom prst="rect">
            <a:avLst/>
          </a:prstGeom>
        </p:spPr>
      </p:pic>
    </p:spTree>
    <p:extLst>
      <p:ext uri="{BB962C8B-B14F-4D97-AF65-F5344CB8AC3E}">
        <p14:creationId xmlns:p14="http://schemas.microsoft.com/office/powerpoint/2010/main" val="2299503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594610"/>
            <a:ext cx="7831974" cy="254889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400" dirty="0"/>
              <a:t>1. A customer visits a webpage with his browser : a complex process</a:t>
            </a:r>
          </a:p>
          <a:p>
            <a:pPr marL="0" indent="0"/>
            <a:r>
              <a:rPr lang="en-GB" sz="1400" dirty="0"/>
              <a:t>	of content selection and delivery begins.</a:t>
            </a:r>
          </a:p>
          <a:p>
            <a:pPr marL="342900" indent="-342900">
              <a:lnSpc>
                <a:spcPct val="150000"/>
              </a:lnSpc>
              <a:buFont typeface="Arial" panose="020B0604020202020204" pitchFamily="34" charset="0"/>
              <a:buChar char="•"/>
            </a:pPr>
            <a:r>
              <a:rPr lang="en-GB" sz="1400" dirty="0"/>
              <a:t>An advertiser might want to display an ad to this customer on the</a:t>
            </a:r>
          </a:p>
          <a:p>
            <a:pPr marL="0" indent="0"/>
            <a:r>
              <a:rPr lang="en-GB" sz="1400" dirty="0"/>
              <a:t>	webpage he is going to</a:t>
            </a:r>
            <a:br>
              <a:rPr lang="en-GB" sz="1400" dirty="0"/>
            </a:br>
            <a:endParaRPr lang="en-GB" sz="1400" dirty="0"/>
          </a:p>
          <a:p>
            <a:pPr marL="342900" indent="-342900">
              <a:buFont typeface="Arial" panose="020B0604020202020204" pitchFamily="34" charset="0"/>
              <a:buChar char="•"/>
            </a:pPr>
            <a:r>
              <a:rPr lang="en-GB" sz="1400" dirty="0"/>
              <a:t>The webpage belongs to a publisher. The publisher delivers contents : news, music, information, sports, etc. This content draws an audience</a:t>
            </a:r>
            <a:br>
              <a:rPr lang="en-GB" sz="1400" dirty="0"/>
            </a:br>
            <a:endParaRPr lang="en-GB" sz="1400" dirty="0"/>
          </a:p>
          <a:p>
            <a:pPr marL="342900" indent="-342900">
              <a:buFont typeface="Arial" panose="020B0604020202020204" pitchFamily="34" charset="0"/>
              <a:buChar char="•"/>
            </a:pPr>
            <a:r>
              <a:rPr lang="en-GB" sz="1400" dirty="0"/>
              <a:t>The publisher sells ad space to advertisers who want to reach that audience</a:t>
            </a:r>
          </a:p>
        </p:txBody>
      </p:sp>
    </p:spTree>
    <p:extLst>
      <p:ext uri="{BB962C8B-B14F-4D97-AF65-F5344CB8AC3E}">
        <p14:creationId xmlns:p14="http://schemas.microsoft.com/office/powerpoint/2010/main" val="19337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3600" dirty="0"/>
              <a:t>The Hype surrounding Data Science in the Media</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777600" y="0"/>
            <a:ext cx="55644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a:t>Data Science all over the Media</a:t>
            </a:r>
            <a:endParaRPr sz="1900"/>
          </a:p>
        </p:txBody>
      </p:sp>
      <p:pic>
        <p:nvPicPr>
          <p:cNvPr id="97" name="Google Shape;97;p14"/>
          <p:cNvPicPr preferRelativeResize="0"/>
          <p:nvPr/>
        </p:nvPicPr>
        <p:blipFill>
          <a:blip r:embed="rId3">
            <a:alphaModFix/>
          </a:blip>
          <a:stretch>
            <a:fillRect/>
          </a:stretch>
        </p:blipFill>
        <p:spPr>
          <a:xfrm>
            <a:off x="5664975" y="1840331"/>
            <a:ext cx="2582476" cy="2582476"/>
          </a:xfrm>
          <a:prstGeom prst="rect">
            <a:avLst/>
          </a:prstGeom>
          <a:noFill/>
          <a:ln>
            <a:noFill/>
          </a:ln>
        </p:spPr>
      </p:pic>
      <p:sp>
        <p:nvSpPr>
          <p:cNvPr id="98" name="Google Shape;98;p14"/>
          <p:cNvSpPr txBox="1">
            <a:spLocks noGrp="1"/>
          </p:cNvSpPr>
          <p:nvPr>
            <p:ph type="subTitle" idx="1"/>
          </p:nvPr>
        </p:nvSpPr>
        <p:spPr>
          <a:xfrm>
            <a:off x="1194375" y="2345500"/>
            <a:ext cx="4470600" cy="219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900" dirty="0"/>
              <a:t>Media outlets such as :</a:t>
            </a:r>
            <a:endParaRPr sz="1900" dirty="0"/>
          </a:p>
          <a:p>
            <a:pPr marL="0" lvl="0" indent="0" algn="l" rtl="0">
              <a:spcBef>
                <a:spcPts val="0"/>
              </a:spcBef>
              <a:spcAft>
                <a:spcPts val="0"/>
              </a:spcAft>
              <a:buNone/>
            </a:pPr>
            <a:endParaRPr sz="1900" dirty="0"/>
          </a:p>
          <a:p>
            <a:pPr marL="457200" lvl="0" indent="-349250" algn="l" rtl="0">
              <a:spcBef>
                <a:spcPts val="0"/>
              </a:spcBef>
              <a:spcAft>
                <a:spcPts val="0"/>
              </a:spcAft>
              <a:buSzPts val="1900"/>
              <a:buChar char="-"/>
            </a:pPr>
            <a:r>
              <a:rPr lang="fr" sz="1900" dirty="0"/>
              <a:t>Le Monde</a:t>
            </a:r>
            <a:endParaRPr sz="1900" dirty="0"/>
          </a:p>
          <a:p>
            <a:pPr marL="457200" lvl="0" indent="-349250" algn="l" rtl="0">
              <a:spcBef>
                <a:spcPts val="0"/>
              </a:spcBef>
              <a:spcAft>
                <a:spcPts val="0"/>
              </a:spcAft>
              <a:buSzPts val="1900"/>
              <a:buChar char="-"/>
            </a:pPr>
            <a:r>
              <a:rPr lang="fr" sz="1900" dirty="0"/>
              <a:t>NY Times</a:t>
            </a:r>
            <a:endParaRPr sz="1900" dirty="0"/>
          </a:p>
          <a:p>
            <a:pPr marL="457200" lvl="0" indent="-349250" algn="l" rtl="0">
              <a:spcBef>
                <a:spcPts val="0"/>
              </a:spcBef>
              <a:spcAft>
                <a:spcPts val="0"/>
              </a:spcAft>
              <a:buSzPts val="1900"/>
              <a:buChar char="-"/>
            </a:pPr>
            <a:r>
              <a:rPr lang="fr" sz="1900" dirty="0"/>
              <a:t>Criteo</a:t>
            </a:r>
            <a:endParaRPr sz="1900" dirty="0"/>
          </a:p>
          <a:p>
            <a:pPr marL="457200" lvl="0" indent="-349250" algn="l" rtl="0">
              <a:spcBef>
                <a:spcPts val="0"/>
              </a:spcBef>
              <a:spcAft>
                <a:spcPts val="0"/>
              </a:spcAft>
              <a:buSzPts val="1900"/>
              <a:buChar char="-"/>
            </a:pPr>
            <a:r>
              <a:rPr lang="fr" sz="1900" dirty="0"/>
              <a:t>World Bank</a:t>
            </a:r>
            <a:endParaRPr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769870"/>
            <a:ext cx="7831974" cy="20782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400" dirty="0"/>
              <a:t>2. The customer visits a publisher’s webpage: the browser opens a connection to the publisher’s content server. It returns the content for the page (html code).</a:t>
            </a:r>
            <a:br>
              <a:rPr lang="en-GB" sz="1400" dirty="0"/>
            </a:br>
            <a:endParaRPr lang="en-GB" sz="1400" dirty="0"/>
          </a:p>
          <a:p>
            <a:pPr marL="342900" indent="-342900">
              <a:buFont typeface="Arial" panose="020B0604020202020204" pitchFamily="34" charset="0"/>
              <a:buChar char="•"/>
            </a:pPr>
            <a:r>
              <a:rPr lang="en-GB" sz="1400" dirty="0"/>
              <a:t>The html code describing this content is retrieved by the browser, and it starts to render an interpret it.</a:t>
            </a:r>
            <a:br>
              <a:rPr lang="en-GB" sz="1400" dirty="0"/>
            </a:br>
            <a:endParaRPr lang="en-GB" sz="1400" dirty="0"/>
          </a:p>
          <a:p>
            <a:pPr marL="342900" indent="-342900">
              <a:buFont typeface="Arial" panose="020B0604020202020204" pitchFamily="34" charset="0"/>
              <a:buChar char="•"/>
            </a:pPr>
            <a:r>
              <a:rPr lang="en-GB" sz="1400" dirty="0"/>
              <a:t>But... there is a line in this html code that says “follow this URL to retrieve ad content”</a:t>
            </a:r>
          </a:p>
        </p:txBody>
      </p:sp>
    </p:spTree>
    <p:extLst>
      <p:ext uri="{BB962C8B-B14F-4D97-AF65-F5344CB8AC3E}">
        <p14:creationId xmlns:p14="http://schemas.microsoft.com/office/powerpoint/2010/main" val="3663108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754630"/>
            <a:ext cx="7831974" cy="205540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1400" dirty="0"/>
              <a:t>3. The publisher has an ad server: it answers the request by considering possibilities: can I put an ad for my premium buyers ? Do I have data about this consumer viewing my content? (it could help me to decide to which buyer I could give this display opportunity). Only logical rules apply (no machine-learning here).</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The ad display opportunity is not premium, and this space or type of customer is not already reserved by a buyer. Publisher’s ad server puts this opportunity of ad display in the open ad market.</a:t>
            </a:r>
          </a:p>
        </p:txBody>
      </p:sp>
    </p:spTree>
    <p:extLst>
      <p:ext uri="{BB962C8B-B14F-4D97-AF65-F5344CB8AC3E}">
        <p14:creationId xmlns:p14="http://schemas.microsoft.com/office/powerpoint/2010/main" val="330758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754630"/>
            <a:ext cx="7831974" cy="205540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1400" dirty="0"/>
              <a:t>4. The publisher ad server connects to an SSP (Supply-Side Platform). This platform monetizes its programmable display inventory.</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The SSP asks: have I already seen this consumer before ? Do I have additional data on him? The SSP requests extra information to a DMP (Data-Management Platform) about the user: profiling, audience segments, etc. Here machine learning is applied.</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5. Using this information, the SSP sends the ad request to an ad-exchange</a:t>
            </a:r>
          </a:p>
        </p:txBody>
      </p:sp>
    </p:spTree>
    <p:extLst>
      <p:ext uri="{BB962C8B-B14F-4D97-AF65-F5344CB8AC3E}">
        <p14:creationId xmlns:p14="http://schemas.microsoft.com/office/powerpoint/2010/main" val="105964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754630"/>
            <a:ext cx="7831974" cy="205540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1400" dirty="0"/>
              <a:t>6. Meanwhile, the ad-exchange is connected and exchanges with many potential buying systems: DSP (Demand-Side Platform), ad-networks, even other ad-exchange networks.</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 Ad-network and DSP can have pre-cached bid: I’m paying 1$ for 1000 displays of 25years-old males in France, I buy 100 displays as soon as the price is below some threshold (like a broker).</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If no pre-cached bids, the ad-exchange says: no direct buyer for this display. Let’s us an auction rule! The RTB (Real Time Bidding) begins.</a:t>
            </a:r>
          </a:p>
        </p:txBody>
      </p:sp>
    </p:spTree>
    <p:extLst>
      <p:ext uri="{BB962C8B-B14F-4D97-AF65-F5344CB8AC3E}">
        <p14:creationId xmlns:p14="http://schemas.microsoft.com/office/powerpoint/2010/main" val="714969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754630"/>
            <a:ext cx="7831974" cy="205540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1400" dirty="0"/>
              <a:t>6. RTB: buyers have 10ms (!) to give a price to the ad-exchange. Buyers assess in real-time how willing they are to display an ad to this customer.</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Machine learning is used here, but only the prediction step, e.g. to assess the probability that the customer will click on some ads. The model must contain few parameters to answer quickly: the use of feature selection in the training step is crucial here.</a:t>
            </a:r>
          </a:p>
        </p:txBody>
      </p:sp>
    </p:spTree>
    <p:extLst>
      <p:ext uri="{BB962C8B-B14F-4D97-AF65-F5344CB8AC3E}">
        <p14:creationId xmlns:p14="http://schemas.microsoft.com/office/powerpoint/2010/main" val="260715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571750"/>
            <a:ext cx="7831974" cy="25717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1400" dirty="0"/>
              <a:t>7. The ad-exchange selects the highest bidder. The winning DSP gives instruction to the ad-exchange to retrieve the ad creative.</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8. The ad-exchange passes these instructions to the SSP</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9. The SSP send the request to the publisher ad server</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10. The publisher ad server responds to the still existing http connection of the browser,</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11. 12. and tells the browser to go to the agency’s ad server to download the ad.</a:t>
            </a:r>
          </a:p>
        </p:txBody>
      </p:sp>
    </p:spTree>
    <p:extLst>
      <p:ext uri="{BB962C8B-B14F-4D97-AF65-F5344CB8AC3E}">
        <p14:creationId xmlns:p14="http://schemas.microsoft.com/office/powerpoint/2010/main" val="703821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571750"/>
            <a:ext cx="7831974" cy="25717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1400" dirty="0"/>
              <a:t>Now the ad can be displayed in the browser.</a:t>
            </a:r>
          </a:p>
          <a:p>
            <a:pPr marL="0" indent="0" algn="just"/>
            <a:r>
              <a:rPr lang="en-GB" sz="1400" dirty="0"/>
              <a:t>			</a:t>
            </a:r>
          </a:p>
          <a:p>
            <a:pPr marL="0" indent="0" algn="ctr"/>
            <a:r>
              <a:rPr lang="en-GB" sz="2000" dirty="0"/>
              <a:t>Full process takes &lt; 100ms !</a:t>
            </a:r>
          </a:p>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Where is data science:</a:t>
            </a:r>
          </a:p>
          <a:p>
            <a:pPr marL="342900" indent="-342900" algn="just">
              <a:buFont typeface="Arial" panose="020B0604020202020204" pitchFamily="34" charset="0"/>
              <a:buChar char="•"/>
            </a:pPr>
            <a:endParaRPr lang="en-GB" sz="1400" dirty="0"/>
          </a:p>
          <a:p>
            <a:pPr marL="800100" lvl="1" indent="-342900" algn="just">
              <a:buFont typeface="Arial" panose="020B0604020202020204" pitchFamily="34" charset="0"/>
              <a:buChar char="•"/>
            </a:pPr>
            <a:r>
              <a:rPr lang="en-GB" sz="1400" dirty="0"/>
              <a:t>DMP side, to cluster audience into marketing segments and to profile customers: clustering and classification</a:t>
            </a:r>
          </a:p>
          <a:p>
            <a:pPr marL="800100" lvl="1" indent="-342900" algn="just">
              <a:buFont typeface="Arial" panose="020B0604020202020204" pitchFamily="34" charset="0"/>
              <a:buChar char="•"/>
            </a:pPr>
            <a:endParaRPr lang="en-GB" sz="1400" dirty="0"/>
          </a:p>
          <a:p>
            <a:pPr marL="800100" lvl="1" indent="-342900" algn="just">
              <a:buFont typeface="Arial" panose="020B0604020202020204" pitchFamily="34" charset="0"/>
              <a:buChar char="•"/>
            </a:pPr>
            <a:r>
              <a:rPr lang="en-GB" sz="1400" dirty="0"/>
              <a:t>Buyer’s side (DSP, ad-network) to compute the price proposed for RTB. Need to estimate the probability of a click on ads: regression and classification</a:t>
            </a:r>
          </a:p>
        </p:txBody>
      </p:sp>
    </p:spTree>
    <p:extLst>
      <p:ext uri="{BB962C8B-B14F-4D97-AF65-F5344CB8AC3E}">
        <p14:creationId xmlns:p14="http://schemas.microsoft.com/office/powerpoint/2010/main" val="2377739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7" name="Picture 6">
            <a:extLst>
              <a:ext uri="{FF2B5EF4-FFF2-40B4-BE49-F238E27FC236}">
                <a16:creationId xmlns:a16="http://schemas.microsoft.com/office/drawing/2014/main" id="{C7B0DB63-7745-FDC7-0C89-D4985114FECB}"/>
              </a:ext>
            </a:extLst>
          </p:cNvPr>
          <p:cNvPicPr>
            <a:picLocks noChangeAspect="1"/>
          </p:cNvPicPr>
          <p:nvPr/>
        </p:nvPicPr>
        <p:blipFill>
          <a:blip r:embed="rId3"/>
          <a:stretch>
            <a:fillRect/>
          </a:stretch>
        </p:blipFill>
        <p:spPr>
          <a:xfrm>
            <a:off x="656012" y="493486"/>
            <a:ext cx="7831975" cy="2078264"/>
          </a:xfrm>
          <a:prstGeom prst="rect">
            <a:avLst/>
          </a:prstGeom>
        </p:spPr>
      </p:pic>
      <p:sp>
        <p:nvSpPr>
          <p:cNvPr id="9" name="Rectangle: Rounded Corners 8">
            <a:extLst>
              <a:ext uri="{FF2B5EF4-FFF2-40B4-BE49-F238E27FC236}">
                <a16:creationId xmlns:a16="http://schemas.microsoft.com/office/drawing/2014/main" id="{13A70E4A-435B-910E-C75F-A73BA7FEAF05}"/>
              </a:ext>
            </a:extLst>
          </p:cNvPr>
          <p:cNvSpPr/>
          <p:nvPr/>
        </p:nvSpPr>
        <p:spPr>
          <a:xfrm>
            <a:off x="656012" y="493486"/>
            <a:ext cx="7831975" cy="207826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96;p14">
            <a:extLst>
              <a:ext uri="{FF2B5EF4-FFF2-40B4-BE49-F238E27FC236}">
                <a16:creationId xmlns:a16="http://schemas.microsoft.com/office/drawing/2014/main" id="{B78DB50A-BA2E-3368-D760-013E548203D2}"/>
              </a:ext>
            </a:extLst>
          </p:cNvPr>
          <p:cNvSpPr txBox="1">
            <a:spLocks/>
          </p:cNvSpPr>
          <p:nvPr/>
        </p:nvSpPr>
        <p:spPr>
          <a:xfrm>
            <a:off x="656012" y="2556510"/>
            <a:ext cx="7831974" cy="25717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endParaRPr lang="en-GB" sz="1400" dirty="0"/>
          </a:p>
          <a:p>
            <a:pPr marL="342900" indent="-342900" algn="just">
              <a:buFont typeface="Arial" panose="020B0604020202020204" pitchFamily="34" charset="0"/>
              <a:buChar char="•"/>
            </a:pPr>
            <a:r>
              <a:rPr lang="en-GB" sz="1400" dirty="0"/>
              <a:t>Some numbers for a large web-advertisement company:</a:t>
            </a:r>
          </a:p>
          <a:p>
            <a:pPr marL="342900" indent="-342900" algn="just">
              <a:buFont typeface="Arial" panose="020B0604020202020204" pitchFamily="34" charset="0"/>
              <a:buChar char="•"/>
            </a:pPr>
            <a:endParaRPr lang="en-GB" sz="1400" dirty="0"/>
          </a:p>
          <a:p>
            <a:pPr marL="800100" lvl="1" indent="-342900" algn="just">
              <a:buFont typeface="Arial" panose="020B0604020202020204" pitchFamily="34" charset="0"/>
              <a:buChar char="•"/>
            </a:pPr>
            <a:r>
              <a:rPr lang="en-GB" sz="1400" dirty="0"/>
              <a:t>10 million prediction of click probability per second</a:t>
            </a:r>
          </a:p>
          <a:p>
            <a:pPr marL="800100" lvl="1" indent="-342900" algn="just">
              <a:buFont typeface="Arial" panose="020B0604020202020204" pitchFamily="34" charset="0"/>
              <a:buChar char="•"/>
            </a:pPr>
            <a:endParaRPr lang="en-GB" sz="1400" dirty="0"/>
          </a:p>
          <a:p>
            <a:pPr marL="800100" lvl="1" indent="-342900" algn="just">
              <a:buFont typeface="Arial" panose="020B0604020202020204" pitchFamily="34" charset="0"/>
              <a:buChar char="•"/>
            </a:pPr>
            <a:r>
              <a:rPr lang="en-GB" sz="1400" dirty="0"/>
              <a:t>answers within 10ms</a:t>
            </a:r>
          </a:p>
          <a:p>
            <a:pPr marL="800100" lvl="1" indent="-342900" algn="just">
              <a:buFont typeface="Arial" panose="020B0604020202020204" pitchFamily="34" charset="0"/>
              <a:buChar char="•"/>
            </a:pPr>
            <a:endParaRPr lang="en-GB" sz="1400" dirty="0"/>
          </a:p>
          <a:p>
            <a:pPr marL="800100" lvl="1" indent="-342900" algn="just">
              <a:buFont typeface="Arial" panose="020B0604020202020204" pitchFamily="34" charset="0"/>
              <a:buChar char="•"/>
            </a:pPr>
            <a:r>
              <a:rPr lang="en-GB" sz="1400" dirty="0"/>
              <a:t>stores 20Terabytes of data daily</a:t>
            </a:r>
          </a:p>
        </p:txBody>
      </p:sp>
    </p:spTree>
    <p:extLst>
      <p:ext uri="{BB962C8B-B14F-4D97-AF65-F5344CB8AC3E}">
        <p14:creationId xmlns:p14="http://schemas.microsoft.com/office/powerpoint/2010/main" val="186948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ACF0863-0034-595C-F6C7-AD7CE8C0A589}"/>
              </a:ext>
            </a:extLst>
          </p:cNvPr>
          <p:cNvPicPr>
            <a:picLocks noChangeAspect="1"/>
          </p:cNvPicPr>
          <p:nvPr/>
        </p:nvPicPr>
        <p:blipFill>
          <a:blip r:embed="rId3"/>
          <a:stretch>
            <a:fillRect/>
          </a:stretch>
        </p:blipFill>
        <p:spPr>
          <a:xfrm>
            <a:off x="4185906" y="1972809"/>
            <a:ext cx="2900244" cy="2900244"/>
          </a:xfrm>
          <a:prstGeom prst="rect">
            <a:avLst/>
          </a:prstGeom>
        </p:spPr>
      </p:pic>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The Data Science Eco System</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The Data Science Eco System</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517116" y="2461357"/>
            <a:ext cx="3130883" cy="1134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A New Context</a:t>
            </a:r>
          </a:p>
        </p:txBody>
      </p:sp>
    </p:spTree>
    <p:extLst>
      <p:ext uri="{BB962C8B-B14F-4D97-AF65-F5344CB8AC3E}">
        <p14:creationId xmlns:p14="http://schemas.microsoft.com/office/powerpoint/2010/main" val="3651860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10" name="Oval 9">
            <a:extLst>
              <a:ext uri="{FF2B5EF4-FFF2-40B4-BE49-F238E27FC236}">
                <a16:creationId xmlns:a16="http://schemas.microsoft.com/office/drawing/2014/main" id="{057DE415-F45C-DA24-991F-790BDF7D91BD}"/>
              </a:ext>
            </a:extLst>
          </p:cNvPr>
          <p:cNvSpPr/>
          <p:nvPr/>
        </p:nvSpPr>
        <p:spPr>
          <a:xfrm>
            <a:off x="1368001" y="1316800"/>
            <a:ext cx="6688800" cy="31976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5" name="Google Shape;95;p14"/>
          <p:cNvSpPr txBox="1">
            <a:spLocks noGrp="1"/>
          </p:cNvSpPr>
          <p:nvPr>
            <p:ph type="ctrTitle"/>
          </p:nvPr>
        </p:nvSpPr>
        <p:spPr>
          <a:xfrm>
            <a:off x="3285042" y="2189600"/>
            <a:ext cx="2774623" cy="74975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The Data Science Eco System</a:t>
            </a:r>
            <a:endParaRPr sz="22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The Data Science Eco System</a:t>
            </a:r>
          </a:p>
          <a:p>
            <a:pPr marL="0" lvl="0" indent="0" algn="ctr" rtl="0">
              <a:spcBef>
                <a:spcPts val="0"/>
              </a:spcBef>
              <a:spcAft>
                <a:spcPts val="0"/>
              </a:spcAft>
              <a:buNone/>
            </a:pPr>
            <a:endParaRPr sz="1900" dirty="0"/>
          </a:p>
        </p:txBody>
      </p:sp>
      <p:sp>
        <p:nvSpPr>
          <p:cNvPr id="2" name="Oval 1">
            <a:extLst>
              <a:ext uri="{FF2B5EF4-FFF2-40B4-BE49-F238E27FC236}">
                <a16:creationId xmlns:a16="http://schemas.microsoft.com/office/drawing/2014/main" id="{F84FAB58-E213-6CA1-6796-F6EEFCD8A846}"/>
              </a:ext>
            </a:extLst>
          </p:cNvPr>
          <p:cNvSpPr/>
          <p:nvPr/>
        </p:nvSpPr>
        <p:spPr>
          <a:xfrm>
            <a:off x="1440971" y="1378800"/>
            <a:ext cx="6547429" cy="30700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Cloud 3">
            <a:extLst>
              <a:ext uri="{FF2B5EF4-FFF2-40B4-BE49-F238E27FC236}">
                <a16:creationId xmlns:a16="http://schemas.microsoft.com/office/drawing/2014/main" id="{71037A0F-F6EF-9558-D18B-C5BA75201E58}"/>
              </a:ext>
            </a:extLst>
          </p:cNvPr>
          <p:cNvSpPr/>
          <p:nvPr/>
        </p:nvSpPr>
        <p:spPr>
          <a:xfrm>
            <a:off x="867999" y="1316800"/>
            <a:ext cx="2520000" cy="1663200"/>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Cloud 4">
            <a:extLst>
              <a:ext uri="{FF2B5EF4-FFF2-40B4-BE49-F238E27FC236}">
                <a16:creationId xmlns:a16="http://schemas.microsoft.com/office/drawing/2014/main" id="{7C74429D-7B2F-05A7-87B9-88BB97B22C16}"/>
              </a:ext>
            </a:extLst>
          </p:cNvPr>
          <p:cNvSpPr/>
          <p:nvPr/>
        </p:nvSpPr>
        <p:spPr>
          <a:xfrm>
            <a:off x="5907999" y="1250600"/>
            <a:ext cx="2520000" cy="1663200"/>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Cloud 6">
            <a:extLst>
              <a:ext uri="{FF2B5EF4-FFF2-40B4-BE49-F238E27FC236}">
                <a16:creationId xmlns:a16="http://schemas.microsoft.com/office/drawing/2014/main" id="{0728D1E3-993E-6CBF-5A58-5169858B281C}"/>
              </a:ext>
            </a:extLst>
          </p:cNvPr>
          <p:cNvSpPr/>
          <p:nvPr/>
        </p:nvSpPr>
        <p:spPr>
          <a:xfrm>
            <a:off x="3387999" y="3428000"/>
            <a:ext cx="2520000" cy="1663200"/>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2658261A-DDB7-E833-7C46-829B199473AF}"/>
              </a:ext>
            </a:extLst>
          </p:cNvPr>
          <p:cNvSpPr/>
          <p:nvPr/>
        </p:nvSpPr>
        <p:spPr>
          <a:xfrm>
            <a:off x="808399" y="2571750"/>
            <a:ext cx="2639199" cy="4702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8A21034-7CAF-E8EC-15E8-C857F3BD5524}"/>
              </a:ext>
            </a:extLst>
          </p:cNvPr>
          <p:cNvSpPr/>
          <p:nvPr/>
        </p:nvSpPr>
        <p:spPr>
          <a:xfrm>
            <a:off x="5848399" y="2443550"/>
            <a:ext cx="2639199" cy="4702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Google Shape;95;p14">
            <a:extLst>
              <a:ext uri="{FF2B5EF4-FFF2-40B4-BE49-F238E27FC236}">
                <a16:creationId xmlns:a16="http://schemas.microsoft.com/office/drawing/2014/main" id="{60FFD983-F1A5-0050-1393-298CB12769CF}"/>
              </a:ext>
            </a:extLst>
          </p:cNvPr>
          <p:cNvSpPr txBox="1">
            <a:spLocks/>
          </p:cNvSpPr>
          <p:nvPr/>
        </p:nvSpPr>
        <p:spPr>
          <a:xfrm>
            <a:off x="996803" y="2588725"/>
            <a:ext cx="2247483" cy="532800"/>
          </a:xfrm>
          <a:prstGeom prst="rect">
            <a:avLst/>
          </a:prstGeom>
          <a:noFill/>
          <a:ln>
            <a:noFill/>
          </a:ln>
        </p:spPr>
        <p:txBody>
          <a:bodyPr spcFirstLastPara="1" wrap="square" lIns="91425" tIns="91425" rIns="91425" bIns="91425"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GB" sz="2200" dirty="0"/>
              <a:t>Data Everywhere</a:t>
            </a:r>
          </a:p>
          <a:p>
            <a:pPr marL="457200" indent="457200"/>
            <a:endParaRPr lang="en-GB" sz="3600" dirty="0"/>
          </a:p>
          <a:p>
            <a:pPr marL="457200" indent="457200"/>
            <a:endParaRPr lang="en-GB" sz="3600" dirty="0"/>
          </a:p>
        </p:txBody>
      </p:sp>
      <p:sp>
        <p:nvSpPr>
          <p:cNvPr id="12" name="Google Shape;95;p14">
            <a:extLst>
              <a:ext uri="{FF2B5EF4-FFF2-40B4-BE49-F238E27FC236}">
                <a16:creationId xmlns:a16="http://schemas.microsoft.com/office/drawing/2014/main" id="{DCD72A6D-1527-7514-F54F-2DFB8F106494}"/>
              </a:ext>
            </a:extLst>
          </p:cNvPr>
          <p:cNvSpPr txBox="1">
            <a:spLocks/>
          </p:cNvSpPr>
          <p:nvPr/>
        </p:nvSpPr>
        <p:spPr>
          <a:xfrm>
            <a:off x="6018911" y="2425700"/>
            <a:ext cx="2247483" cy="532800"/>
          </a:xfrm>
          <a:prstGeom prst="rect">
            <a:avLst/>
          </a:prstGeom>
          <a:noFill/>
          <a:ln>
            <a:noFill/>
          </a:ln>
        </p:spPr>
        <p:txBody>
          <a:bodyPr spcFirstLastPara="1" wrap="square" lIns="91425" tIns="91425" rIns="91425" bIns="91425" anchor="t" anchorCtr="0">
            <a:normAutofit fontScale="6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GB" sz="2200" dirty="0"/>
              <a:t>Affordable Computational Units</a:t>
            </a:r>
          </a:p>
          <a:p>
            <a:pPr marL="457200" indent="457200"/>
            <a:endParaRPr lang="en-GB" sz="3600" dirty="0"/>
          </a:p>
          <a:p>
            <a:pPr marL="457200" indent="457200"/>
            <a:endParaRPr lang="en-GB" sz="3600" dirty="0"/>
          </a:p>
        </p:txBody>
      </p:sp>
      <p:sp>
        <p:nvSpPr>
          <p:cNvPr id="13" name="Google Shape;95;p14">
            <a:extLst>
              <a:ext uri="{FF2B5EF4-FFF2-40B4-BE49-F238E27FC236}">
                <a16:creationId xmlns:a16="http://schemas.microsoft.com/office/drawing/2014/main" id="{692BE575-9898-EB45-FA58-DD008F40C89C}"/>
              </a:ext>
            </a:extLst>
          </p:cNvPr>
          <p:cNvSpPr txBox="1">
            <a:spLocks/>
          </p:cNvSpPr>
          <p:nvPr/>
        </p:nvSpPr>
        <p:spPr>
          <a:xfrm>
            <a:off x="1323640" y="1707950"/>
            <a:ext cx="2182223" cy="728650"/>
          </a:xfrm>
          <a:prstGeom prst="rect">
            <a:avLst/>
          </a:prstGeom>
          <a:noFill/>
          <a:ln>
            <a:noFill/>
          </a:ln>
        </p:spPr>
        <p:txBody>
          <a:bodyPr spcFirstLastPara="1" wrap="square" lIns="91425" tIns="91425" rIns="91425" bIns="91425" anchor="t" anchorCtr="0">
            <a:normAutofit fontScale="6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 - Huge Volume</a:t>
            </a:r>
          </a:p>
          <a:p>
            <a:endParaRPr lang="en-GB" sz="2200" dirty="0">
              <a:solidFill>
                <a:schemeClr val="bg1"/>
              </a:solidFill>
            </a:endParaRPr>
          </a:p>
          <a:p>
            <a:r>
              <a:rPr lang="en-GB" sz="2200" dirty="0">
                <a:solidFill>
                  <a:schemeClr val="bg1"/>
                </a:solidFill>
              </a:rPr>
              <a:t> - Huge Variety</a:t>
            </a:r>
          </a:p>
          <a:p>
            <a:pPr marL="457200" indent="457200"/>
            <a:endParaRPr lang="en-GB" sz="3600" dirty="0"/>
          </a:p>
          <a:p>
            <a:pPr marL="457200" indent="457200"/>
            <a:endParaRPr lang="en-GB" sz="3600" dirty="0"/>
          </a:p>
        </p:txBody>
      </p:sp>
      <p:sp>
        <p:nvSpPr>
          <p:cNvPr id="14" name="Google Shape;95;p14">
            <a:extLst>
              <a:ext uri="{FF2B5EF4-FFF2-40B4-BE49-F238E27FC236}">
                <a16:creationId xmlns:a16="http://schemas.microsoft.com/office/drawing/2014/main" id="{DBFC4929-8599-A953-8571-CB48937CB963}"/>
              </a:ext>
            </a:extLst>
          </p:cNvPr>
          <p:cNvSpPr txBox="1">
            <a:spLocks/>
          </p:cNvSpPr>
          <p:nvPr/>
        </p:nvSpPr>
        <p:spPr>
          <a:xfrm>
            <a:off x="6305375" y="1577736"/>
            <a:ext cx="2247483" cy="800214"/>
          </a:xfrm>
          <a:prstGeom prst="rect">
            <a:avLst/>
          </a:prstGeom>
          <a:noFill/>
          <a:ln>
            <a:noFill/>
          </a:ln>
        </p:spPr>
        <p:txBody>
          <a:bodyPr spcFirstLastPara="1" wrap="square" lIns="91425" tIns="91425" rIns="91425" bIns="91425" anchor="t"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 - Cloud Computing</a:t>
            </a:r>
          </a:p>
          <a:p>
            <a:endParaRPr lang="en-GB" sz="2200" dirty="0">
              <a:solidFill>
                <a:schemeClr val="bg1"/>
              </a:solidFill>
            </a:endParaRPr>
          </a:p>
          <a:p>
            <a:r>
              <a:rPr lang="en-GB" sz="2200" dirty="0">
                <a:solidFill>
                  <a:schemeClr val="bg1"/>
                </a:solidFill>
              </a:rPr>
              <a:t> - Graphical Processing </a:t>
            </a:r>
            <a:br>
              <a:rPr lang="en-GB" sz="2200" dirty="0">
                <a:solidFill>
                  <a:schemeClr val="bg1"/>
                </a:solidFill>
              </a:rPr>
            </a:br>
            <a:r>
              <a:rPr lang="en-GB" sz="2200" dirty="0">
                <a:solidFill>
                  <a:schemeClr val="bg1"/>
                </a:solidFill>
              </a:rPr>
              <a:t>    Units (GPUs)</a:t>
            </a:r>
          </a:p>
          <a:p>
            <a:pPr marL="457200" indent="457200"/>
            <a:endParaRPr lang="en-GB" sz="3600" dirty="0"/>
          </a:p>
          <a:p>
            <a:pPr marL="457200" indent="457200"/>
            <a:endParaRPr lang="en-GB" sz="3600" dirty="0"/>
          </a:p>
        </p:txBody>
      </p:sp>
      <p:sp>
        <p:nvSpPr>
          <p:cNvPr id="15" name="Google Shape;95;p14">
            <a:extLst>
              <a:ext uri="{FF2B5EF4-FFF2-40B4-BE49-F238E27FC236}">
                <a16:creationId xmlns:a16="http://schemas.microsoft.com/office/drawing/2014/main" id="{1005A726-1632-877A-2910-DB776E3CB333}"/>
              </a:ext>
            </a:extLst>
          </p:cNvPr>
          <p:cNvSpPr txBox="1">
            <a:spLocks/>
          </p:cNvSpPr>
          <p:nvPr/>
        </p:nvSpPr>
        <p:spPr>
          <a:xfrm>
            <a:off x="3765600" y="3626424"/>
            <a:ext cx="1706400" cy="1174413"/>
          </a:xfrm>
          <a:prstGeom prst="rect">
            <a:avLst/>
          </a:prstGeom>
          <a:noFill/>
          <a:ln>
            <a:noFill/>
          </a:ln>
        </p:spPr>
        <p:txBody>
          <a:bodyPr spcFirstLastPara="1" wrap="square" lIns="91425" tIns="91425" rIns="91425" bIns="91425"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GB" sz="2200" dirty="0">
                <a:solidFill>
                  <a:schemeClr val="bg1"/>
                </a:solidFill>
              </a:rPr>
              <a:t> A Growing academic and Industrial Interest</a:t>
            </a:r>
            <a:endParaRPr lang="en-GB" sz="3600" dirty="0"/>
          </a:p>
          <a:p>
            <a:pPr marL="457200" indent="457200"/>
            <a:endParaRPr lang="en-GB" sz="3600" dirty="0"/>
          </a:p>
        </p:txBody>
      </p:sp>
      <p:sp>
        <p:nvSpPr>
          <p:cNvPr id="16" name="Arrow: Chevron 15">
            <a:extLst>
              <a:ext uri="{FF2B5EF4-FFF2-40B4-BE49-F238E27FC236}">
                <a16:creationId xmlns:a16="http://schemas.microsoft.com/office/drawing/2014/main" id="{A057AD4D-3CF9-5C8A-D31D-A844B2154378}"/>
              </a:ext>
            </a:extLst>
          </p:cNvPr>
          <p:cNvSpPr/>
          <p:nvPr/>
        </p:nvSpPr>
        <p:spPr>
          <a:xfrm rot="9892371">
            <a:off x="3063381" y="1347837"/>
            <a:ext cx="311599" cy="34747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
        <p:nvSpPr>
          <p:cNvPr id="17" name="Arrow: Chevron 16">
            <a:extLst>
              <a:ext uri="{FF2B5EF4-FFF2-40B4-BE49-F238E27FC236}">
                <a16:creationId xmlns:a16="http://schemas.microsoft.com/office/drawing/2014/main" id="{1CC8CD73-8AC2-5F7D-D97E-747610250FF9}"/>
              </a:ext>
            </a:extLst>
          </p:cNvPr>
          <p:cNvSpPr/>
          <p:nvPr/>
        </p:nvSpPr>
        <p:spPr>
          <a:xfrm rot="9892371">
            <a:off x="5774459" y="4194288"/>
            <a:ext cx="311599" cy="34747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
        <p:nvSpPr>
          <p:cNvPr id="18" name="Arrow: Chevron 17">
            <a:extLst>
              <a:ext uri="{FF2B5EF4-FFF2-40B4-BE49-F238E27FC236}">
                <a16:creationId xmlns:a16="http://schemas.microsoft.com/office/drawing/2014/main" id="{31259E2F-97D2-A09F-71C3-F06C43F72A65}"/>
              </a:ext>
            </a:extLst>
          </p:cNvPr>
          <p:cNvSpPr/>
          <p:nvPr/>
        </p:nvSpPr>
        <p:spPr>
          <a:xfrm rot="857697">
            <a:off x="3272617" y="4194287"/>
            <a:ext cx="311599" cy="347475"/>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5196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727950" y="1133688"/>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3600" dirty="0"/>
              <a:t>Les Données, Puissance </a:t>
            </a:r>
            <a:endParaRPr sz="3600" dirty="0"/>
          </a:p>
          <a:p>
            <a:pPr marL="0" lvl="0" indent="0" algn="l" rtl="0">
              <a:spcBef>
                <a:spcPts val="0"/>
              </a:spcBef>
              <a:spcAft>
                <a:spcPts val="0"/>
              </a:spcAft>
              <a:buNone/>
            </a:pPr>
            <a:r>
              <a:rPr lang="fr" sz="3600" dirty="0"/>
              <a:t>du Future  </a:t>
            </a:r>
            <a:br>
              <a:rPr lang="fr" sz="3600" dirty="0"/>
            </a:br>
            <a:r>
              <a:rPr lang="fr" sz="1600" dirty="0"/>
              <a:t>Le Monde</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104" name="Google Shape;104;p15"/>
          <p:cNvSpPr txBox="1">
            <a:spLocks noGrp="1"/>
          </p:cNvSpPr>
          <p:nvPr>
            <p:ph type="subTitle" idx="1"/>
          </p:nvPr>
        </p:nvSpPr>
        <p:spPr>
          <a:xfrm>
            <a:off x="1777600" y="-7200"/>
            <a:ext cx="55644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Science all over the Media</a:t>
            </a:r>
            <a:endParaRPr sz="1900" dirty="0"/>
          </a:p>
        </p:txBody>
      </p:sp>
      <p:sp>
        <p:nvSpPr>
          <p:cNvPr id="105" name="Google Shape;105;p15"/>
          <p:cNvSpPr txBox="1">
            <a:spLocks noGrp="1"/>
          </p:cNvSpPr>
          <p:nvPr>
            <p:ph type="subTitle" idx="1"/>
          </p:nvPr>
        </p:nvSpPr>
        <p:spPr>
          <a:xfrm>
            <a:off x="727950" y="2571750"/>
            <a:ext cx="3819300" cy="2105375"/>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fr" sz="1900" dirty="0"/>
              <a:t>“</a:t>
            </a:r>
            <a:r>
              <a:rPr lang="fr" sz="1900" i="1" dirty="0"/>
              <a:t>Les données en elles-mêmes offrent un potentiel extraordinaire que l'on commence à exploiter. Elles permettent de générer des connaissances, qui étaient soit hors d'atteinte, soit inexistantes, parce que hors du domaine du pensable</a:t>
            </a:r>
            <a:r>
              <a:rPr lang="fr" sz="1900" dirty="0"/>
              <a:t>”</a:t>
            </a:r>
            <a:endParaRPr sz="1900" dirty="0"/>
          </a:p>
        </p:txBody>
      </p:sp>
      <p:pic>
        <p:nvPicPr>
          <p:cNvPr id="106" name="Google Shape;106;p15"/>
          <p:cNvPicPr preferRelativeResize="0"/>
          <p:nvPr/>
        </p:nvPicPr>
        <p:blipFill>
          <a:blip r:embed="rId3">
            <a:alphaModFix/>
          </a:blip>
          <a:stretch>
            <a:fillRect/>
          </a:stretch>
        </p:blipFill>
        <p:spPr>
          <a:xfrm>
            <a:off x="4972529" y="1816817"/>
            <a:ext cx="3597006" cy="804463"/>
          </a:xfrm>
          <a:prstGeom prst="rect">
            <a:avLst/>
          </a:prstGeom>
          <a:noFill/>
          <a:ln>
            <a:noFill/>
          </a:ln>
        </p:spPr>
      </p:pic>
      <p:pic>
        <p:nvPicPr>
          <p:cNvPr id="107" name="Google Shape;107;p15"/>
          <p:cNvPicPr preferRelativeResize="0"/>
          <p:nvPr/>
        </p:nvPicPr>
        <p:blipFill>
          <a:blip r:embed="rId4">
            <a:alphaModFix/>
          </a:blip>
          <a:stretch>
            <a:fillRect/>
          </a:stretch>
        </p:blipFill>
        <p:spPr>
          <a:xfrm>
            <a:off x="4972530" y="2774087"/>
            <a:ext cx="3653677" cy="1826838"/>
          </a:xfrm>
          <a:prstGeom prst="rect">
            <a:avLst/>
          </a:prstGeom>
          <a:noFill/>
          <a:ln>
            <a:noFill/>
          </a:ln>
        </p:spPr>
      </p:pic>
      <p:sp>
        <p:nvSpPr>
          <p:cNvPr id="2" name="Rectangle: Rounded Corners 1">
            <a:extLst>
              <a:ext uri="{FF2B5EF4-FFF2-40B4-BE49-F238E27FC236}">
                <a16:creationId xmlns:a16="http://schemas.microsoft.com/office/drawing/2014/main" id="{33EE4184-6FAA-B294-EF84-10E85A323E9D}"/>
              </a:ext>
            </a:extLst>
          </p:cNvPr>
          <p:cNvSpPr/>
          <p:nvPr/>
        </p:nvSpPr>
        <p:spPr>
          <a:xfrm>
            <a:off x="4972530" y="2774087"/>
            <a:ext cx="3653677" cy="1826838"/>
          </a:xfrm>
          <a:prstGeom prst="roundRect">
            <a:avLst>
              <a:gd name="adj" fmla="val 14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42350" y="547693"/>
            <a:ext cx="7264050" cy="59613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Examples of off the shelve solutions</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The Data Science Eco System</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675512" y="1540016"/>
            <a:ext cx="1403249" cy="458967"/>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Apache Spark</a:t>
            </a:r>
          </a:p>
        </p:txBody>
      </p:sp>
      <p:pic>
        <p:nvPicPr>
          <p:cNvPr id="4" name="Picture 3" descr="Logo&#10;&#10;Description automatically generated">
            <a:extLst>
              <a:ext uri="{FF2B5EF4-FFF2-40B4-BE49-F238E27FC236}">
                <a16:creationId xmlns:a16="http://schemas.microsoft.com/office/drawing/2014/main" id="{142DB1C0-1174-45C0-2F3D-BFD0325A719C}"/>
              </a:ext>
            </a:extLst>
          </p:cNvPr>
          <p:cNvPicPr>
            <a:picLocks noChangeAspect="1"/>
          </p:cNvPicPr>
          <p:nvPr/>
        </p:nvPicPr>
        <p:blipFill>
          <a:blip r:embed="rId3"/>
          <a:stretch>
            <a:fillRect/>
          </a:stretch>
        </p:blipFill>
        <p:spPr>
          <a:xfrm>
            <a:off x="705437" y="1926068"/>
            <a:ext cx="1492418" cy="774774"/>
          </a:xfrm>
          <a:prstGeom prst="rect">
            <a:avLst/>
          </a:prstGeom>
        </p:spPr>
      </p:pic>
      <p:pic>
        <p:nvPicPr>
          <p:cNvPr id="7" name="Picture 6">
            <a:extLst>
              <a:ext uri="{FF2B5EF4-FFF2-40B4-BE49-F238E27FC236}">
                <a16:creationId xmlns:a16="http://schemas.microsoft.com/office/drawing/2014/main" id="{17923E78-4405-598D-7730-05EE7AAE337A}"/>
              </a:ext>
            </a:extLst>
          </p:cNvPr>
          <p:cNvPicPr>
            <a:picLocks noChangeAspect="1"/>
          </p:cNvPicPr>
          <p:nvPr/>
        </p:nvPicPr>
        <p:blipFill>
          <a:blip r:embed="rId4"/>
          <a:stretch>
            <a:fillRect/>
          </a:stretch>
        </p:blipFill>
        <p:spPr>
          <a:xfrm>
            <a:off x="3811819" y="1143824"/>
            <a:ext cx="3092981" cy="3917776"/>
          </a:xfrm>
          <a:prstGeom prst="rect">
            <a:avLst/>
          </a:prstGeom>
        </p:spPr>
      </p:pic>
      <p:sp>
        <p:nvSpPr>
          <p:cNvPr id="8" name="Rectangle: Rounded Corners 7">
            <a:extLst>
              <a:ext uri="{FF2B5EF4-FFF2-40B4-BE49-F238E27FC236}">
                <a16:creationId xmlns:a16="http://schemas.microsoft.com/office/drawing/2014/main" id="{96EC595A-3500-991E-EB91-5BF64DF1170F}"/>
              </a:ext>
            </a:extLst>
          </p:cNvPr>
          <p:cNvSpPr/>
          <p:nvPr/>
        </p:nvSpPr>
        <p:spPr>
          <a:xfrm>
            <a:off x="3811819" y="1143824"/>
            <a:ext cx="3092981" cy="3917776"/>
          </a:xfrm>
          <a:prstGeom prst="roundRect">
            <a:avLst>
              <a:gd name="adj" fmla="val 792"/>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oogle Shape;98;p14">
            <a:extLst>
              <a:ext uri="{FF2B5EF4-FFF2-40B4-BE49-F238E27FC236}">
                <a16:creationId xmlns:a16="http://schemas.microsoft.com/office/drawing/2014/main" id="{1DE3C038-D3FC-112B-1AA4-AA3F585DDE35}"/>
              </a:ext>
            </a:extLst>
          </p:cNvPr>
          <p:cNvSpPr txBox="1">
            <a:spLocks/>
          </p:cNvSpPr>
          <p:nvPr/>
        </p:nvSpPr>
        <p:spPr>
          <a:xfrm>
            <a:off x="707888" y="3097035"/>
            <a:ext cx="1748850" cy="35516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Amazon Web Services</a:t>
            </a:r>
          </a:p>
        </p:txBody>
      </p:sp>
      <p:pic>
        <p:nvPicPr>
          <p:cNvPr id="12" name="Picture 11" descr="A picture containing text, tableware, plate, dishware&#10;&#10;Description automatically generated">
            <a:extLst>
              <a:ext uri="{FF2B5EF4-FFF2-40B4-BE49-F238E27FC236}">
                <a16:creationId xmlns:a16="http://schemas.microsoft.com/office/drawing/2014/main" id="{A6B4ACB8-042B-5CC9-D7E8-192B230476A3}"/>
              </a:ext>
            </a:extLst>
          </p:cNvPr>
          <p:cNvPicPr>
            <a:picLocks noChangeAspect="1"/>
          </p:cNvPicPr>
          <p:nvPr/>
        </p:nvPicPr>
        <p:blipFill>
          <a:blip r:embed="rId5"/>
          <a:stretch>
            <a:fillRect/>
          </a:stretch>
        </p:blipFill>
        <p:spPr>
          <a:xfrm>
            <a:off x="707888" y="3571687"/>
            <a:ext cx="1489967" cy="891497"/>
          </a:xfrm>
          <a:prstGeom prst="rect">
            <a:avLst/>
          </a:prstGeom>
        </p:spPr>
      </p:pic>
    </p:spTree>
    <p:extLst>
      <p:ext uri="{BB962C8B-B14F-4D97-AF65-F5344CB8AC3E}">
        <p14:creationId xmlns:p14="http://schemas.microsoft.com/office/powerpoint/2010/main" val="3413916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2" name="Picture 11">
            <a:extLst>
              <a:ext uri="{FF2B5EF4-FFF2-40B4-BE49-F238E27FC236}">
                <a16:creationId xmlns:a16="http://schemas.microsoft.com/office/drawing/2014/main" id="{CDD9B7EE-61A9-DEF4-AA42-83AD00CE1C61}"/>
              </a:ext>
            </a:extLst>
          </p:cNvPr>
          <p:cNvPicPr>
            <a:picLocks noChangeAspect="1"/>
          </p:cNvPicPr>
          <p:nvPr/>
        </p:nvPicPr>
        <p:blipFill>
          <a:blip r:embed="rId3"/>
          <a:stretch>
            <a:fillRect/>
          </a:stretch>
        </p:blipFill>
        <p:spPr>
          <a:xfrm>
            <a:off x="1875018" y="1413854"/>
            <a:ext cx="7132181" cy="3214384"/>
          </a:xfrm>
          <a:prstGeom prst="rect">
            <a:avLst/>
          </a:prstGeom>
        </p:spPr>
      </p:pic>
      <p:sp>
        <p:nvSpPr>
          <p:cNvPr id="95" name="Google Shape;95;p14"/>
          <p:cNvSpPr txBox="1">
            <a:spLocks noGrp="1"/>
          </p:cNvSpPr>
          <p:nvPr>
            <p:ph type="ctrTitle"/>
          </p:nvPr>
        </p:nvSpPr>
        <p:spPr>
          <a:xfrm>
            <a:off x="742350" y="547693"/>
            <a:ext cx="7264050" cy="59613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Examples of off the shelve solutions</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The Data Science Eco System</a:t>
            </a:r>
          </a:p>
          <a:p>
            <a:pPr marL="0" lvl="0" indent="0" algn="ctr" rtl="0">
              <a:spcBef>
                <a:spcPts val="0"/>
              </a:spcBef>
              <a:spcAft>
                <a:spcPts val="0"/>
              </a:spcAft>
              <a:buNone/>
            </a:pPr>
            <a:endParaRPr sz="1900" dirty="0"/>
          </a:p>
        </p:txBody>
      </p:sp>
      <p:sp>
        <p:nvSpPr>
          <p:cNvPr id="8" name="Rectangle: Rounded Corners 7">
            <a:extLst>
              <a:ext uri="{FF2B5EF4-FFF2-40B4-BE49-F238E27FC236}">
                <a16:creationId xmlns:a16="http://schemas.microsoft.com/office/drawing/2014/main" id="{96EC595A-3500-991E-EB91-5BF64DF1170F}"/>
              </a:ext>
            </a:extLst>
          </p:cNvPr>
          <p:cNvSpPr/>
          <p:nvPr/>
        </p:nvSpPr>
        <p:spPr>
          <a:xfrm>
            <a:off x="1875018" y="1413854"/>
            <a:ext cx="7132181" cy="3214384"/>
          </a:xfrm>
          <a:prstGeom prst="roundRect">
            <a:avLst>
              <a:gd name="adj" fmla="val 792"/>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oogle Shape;98;p14">
            <a:extLst>
              <a:ext uri="{FF2B5EF4-FFF2-40B4-BE49-F238E27FC236}">
                <a16:creationId xmlns:a16="http://schemas.microsoft.com/office/drawing/2014/main" id="{E0AA4F4C-FE42-583C-2D56-9171A6D30771}"/>
              </a:ext>
            </a:extLst>
          </p:cNvPr>
          <p:cNvSpPr txBox="1">
            <a:spLocks/>
          </p:cNvSpPr>
          <p:nvPr/>
        </p:nvSpPr>
        <p:spPr>
          <a:xfrm>
            <a:off x="136801" y="1413854"/>
            <a:ext cx="1403249" cy="458967"/>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Apache Spark</a:t>
            </a:r>
          </a:p>
        </p:txBody>
      </p:sp>
      <p:pic>
        <p:nvPicPr>
          <p:cNvPr id="14" name="Picture 13" descr="Logo&#10;&#10;Description automatically generated">
            <a:extLst>
              <a:ext uri="{FF2B5EF4-FFF2-40B4-BE49-F238E27FC236}">
                <a16:creationId xmlns:a16="http://schemas.microsoft.com/office/drawing/2014/main" id="{D36E3F48-11B2-1DDB-4511-52AC98967A9C}"/>
              </a:ext>
            </a:extLst>
          </p:cNvPr>
          <p:cNvPicPr>
            <a:picLocks noChangeAspect="1"/>
          </p:cNvPicPr>
          <p:nvPr/>
        </p:nvPicPr>
        <p:blipFill>
          <a:blip r:embed="rId4"/>
          <a:stretch>
            <a:fillRect/>
          </a:stretch>
        </p:blipFill>
        <p:spPr>
          <a:xfrm>
            <a:off x="166726" y="1799906"/>
            <a:ext cx="1492418" cy="774774"/>
          </a:xfrm>
          <a:prstGeom prst="rect">
            <a:avLst/>
          </a:prstGeom>
        </p:spPr>
      </p:pic>
      <p:sp>
        <p:nvSpPr>
          <p:cNvPr id="15" name="Google Shape;98;p14">
            <a:extLst>
              <a:ext uri="{FF2B5EF4-FFF2-40B4-BE49-F238E27FC236}">
                <a16:creationId xmlns:a16="http://schemas.microsoft.com/office/drawing/2014/main" id="{943D342D-E5FE-0143-926D-D2E882B6A4D5}"/>
              </a:ext>
            </a:extLst>
          </p:cNvPr>
          <p:cNvSpPr txBox="1">
            <a:spLocks/>
          </p:cNvSpPr>
          <p:nvPr/>
        </p:nvSpPr>
        <p:spPr>
          <a:xfrm>
            <a:off x="169177" y="2970873"/>
            <a:ext cx="1748850" cy="35516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Amazon Web Services</a:t>
            </a:r>
          </a:p>
        </p:txBody>
      </p:sp>
      <p:pic>
        <p:nvPicPr>
          <p:cNvPr id="16" name="Picture 15" descr="A picture containing text, tableware, plate, dishware&#10;&#10;Description automatically generated">
            <a:extLst>
              <a:ext uri="{FF2B5EF4-FFF2-40B4-BE49-F238E27FC236}">
                <a16:creationId xmlns:a16="http://schemas.microsoft.com/office/drawing/2014/main" id="{3A214E87-AAD1-DDC7-A971-63688C91B330}"/>
              </a:ext>
            </a:extLst>
          </p:cNvPr>
          <p:cNvPicPr>
            <a:picLocks noChangeAspect="1"/>
          </p:cNvPicPr>
          <p:nvPr/>
        </p:nvPicPr>
        <p:blipFill>
          <a:blip r:embed="rId5"/>
          <a:stretch>
            <a:fillRect/>
          </a:stretch>
        </p:blipFill>
        <p:spPr>
          <a:xfrm>
            <a:off x="169177" y="3445525"/>
            <a:ext cx="1489967" cy="891497"/>
          </a:xfrm>
          <a:prstGeom prst="rect">
            <a:avLst/>
          </a:prstGeom>
        </p:spPr>
      </p:pic>
    </p:spTree>
    <p:extLst>
      <p:ext uri="{BB962C8B-B14F-4D97-AF65-F5344CB8AC3E}">
        <p14:creationId xmlns:p14="http://schemas.microsoft.com/office/powerpoint/2010/main" val="2514955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130350" y="398249"/>
            <a:ext cx="2324850" cy="772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A Complex Eco System</a:t>
            </a:r>
            <a:endParaRPr sz="18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The Data Science Eco System</a:t>
            </a:r>
          </a:p>
          <a:p>
            <a:pPr marL="0" lvl="0" indent="0" algn="ctr" rtl="0">
              <a:spcBef>
                <a:spcPts val="0"/>
              </a:spcBef>
              <a:spcAft>
                <a:spcPts val="0"/>
              </a:spcAft>
              <a:buNone/>
            </a:pPr>
            <a:endParaRPr sz="1900" dirty="0"/>
          </a:p>
        </p:txBody>
      </p:sp>
      <p:sp>
        <p:nvSpPr>
          <p:cNvPr id="2" name="Oval 1">
            <a:extLst>
              <a:ext uri="{FF2B5EF4-FFF2-40B4-BE49-F238E27FC236}">
                <a16:creationId xmlns:a16="http://schemas.microsoft.com/office/drawing/2014/main" id="{AB43CC61-D905-0AF5-5EB5-36B388EC3E11}"/>
              </a:ext>
            </a:extLst>
          </p:cNvPr>
          <p:cNvSpPr/>
          <p:nvPr/>
        </p:nvSpPr>
        <p:spPr>
          <a:xfrm>
            <a:off x="5911200" y="640599"/>
            <a:ext cx="921600" cy="928800"/>
          </a:xfrm>
          <a:prstGeom prst="ellipse">
            <a:avLst/>
          </a:prstGeom>
          <a:solidFill>
            <a:srgbClr val="C000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FFA5C95A-485B-CFFF-FDCC-3E657E7C9205}"/>
              </a:ext>
            </a:extLst>
          </p:cNvPr>
          <p:cNvSpPr/>
          <p:nvPr/>
        </p:nvSpPr>
        <p:spPr>
          <a:xfrm>
            <a:off x="4680000" y="640599"/>
            <a:ext cx="921600" cy="928800"/>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12E165B6-BEA4-8D24-163D-F751B695249C}"/>
              </a:ext>
            </a:extLst>
          </p:cNvPr>
          <p:cNvSpPr/>
          <p:nvPr/>
        </p:nvSpPr>
        <p:spPr>
          <a:xfrm>
            <a:off x="3448800" y="640599"/>
            <a:ext cx="921600" cy="928800"/>
          </a:xfrm>
          <a:prstGeom prst="ellipse">
            <a:avLst/>
          </a:prstGeom>
          <a:solidFill>
            <a:schemeClr val="tx1">
              <a:lumMod val="40000"/>
              <a:lumOff val="6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9C943730-4675-CD3B-4406-66791F2B85D6}"/>
              </a:ext>
            </a:extLst>
          </p:cNvPr>
          <p:cNvSpPr/>
          <p:nvPr/>
        </p:nvSpPr>
        <p:spPr>
          <a:xfrm>
            <a:off x="2178000" y="640599"/>
            <a:ext cx="921600" cy="9288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7DADD3A-E32C-FDD3-C3F7-D7DB0CB1A413}"/>
              </a:ext>
            </a:extLst>
          </p:cNvPr>
          <p:cNvSpPr/>
          <p:nvPr/>
        </p:nvSpPr>
        <p:spPr>
          <a:xfrm>
            <a:off x="651600" y="2307399"/>
            <a:ext cx="921600" cy="928800"/>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BA5BDF5-37C3-F9AB-8C1B-F0F69DD6A8EE}"/>
              </a:ext>
            </a:extLst>
          </p:cNvPr>
          <p:cNvSpPr/>
          <p:nvPr/>
        </p:nvSpPr>
        <p:spPr>
          <a:xfrm>
            <a:off x="2469600" y="2044599"/>
            <a:ext cx="4017600" cy="4923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2FBBB8BF-111D-3AD4-9CE5-F5370E7C58FA}"/>
              </a:ext>
            </a:extLst>
          </p:cNvPr>
          <p:cNvSpPr/>
          <p:nvPr/>
        </p:nvSpPr>
        <p:spPr>
          <a:xfrm>
            <a:off x="2469600" y="2536900"/>
            <a:ext cx="4017600" cy="10196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 name="Arrow: Chevron 12">
            <a:extLst>
              <a:ext uri="{FF2B5EF4-FFF2-40B4-BE49-F238E27FC236}">
                <a16:creationId xmlns:a16="http://schemas.microsoft.com/office/drawing/2014/main" id="{DA059432-713E-2146-76A7-70979C20EA6B}"/>
              </a:ext>
            </a:extLst>
          </p:cNvPr>
          <p:cNvSpPr/>
          <p:nvPr/>
        </p:nvSpPr>
        <p:spPr>
          <a:xfrm flipH="1">
            <a:off x="6882960" y="873151"/>
            <a:ext cx="532800" cy="1008000"/>
          </a:xfrm>
          <a:prstGeom prst="chevron">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Arrow: Chevron 13">
            <a:extLst>
              <a:ext uri="{FF2B5EF4-FFF2-40B4-BE49-F238E27FC236}">
                <a16:creationId xmlns:a16="http://schemas.microsoft.com/office/drawing/2014/main" id="{AB20A544-5264-1BED-888F-852F49EEB4D6}"/>
              </a:ext>
            </a:extLst>
          </p:cNvPr>
          <p:cNvSpPr/>
          <p:nvPr/>
        </p:nvSpPr>
        <p:spPr>
          <a:xfrm flipH="1">
            <a:off x="6882960" y="1894935"/>
            <a:ext cx="532800" cy="1008000"/>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Arrow: Chevron 14">
            <a:extLst>
              <a:ext uri="{FF2B5EF4-FFF2-40B4-BE49-F238E27FC236}">
                <a16:creationId xmlns:a16="http://schemas.microsoft.com/office/drawing/2014/main" id="{912FF969-7D7E-EF05-99AF-C156A148ABD5}"/>
              </a:ext>
            </a:extLst>
          </p:cNvPr>
          <p:cNvSpPr/>
          <p:nvPr/>
        </p:nvSpPr>
        <p:spPr>
          <a:xfrm flipH="1">
            <a:off x="6882960" y="2919543"/>
            <a:ext cx="532800" cy="1008000"/>
          </a:xfrm>
          <a:prstGeom prst="chevron">
            <a:avLst/>
          </a:prstGeom>
          <a:solidFill>
            <a:schemeClr val="accent6">
              <a:lumMod val="90000"/>
            </a:schemeClr>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Up-Down 15">
            <a:extLst>
              <a:ext uri="{FF2B5EF4-FFF2-40B4-BE49-F238E27FC236}">
                <a16:creationId xmlns:a16="http://schemas.microsoft.com/office/drawing/2014/main" id="{4B854D1C-D9A2-5CFC-77A0-2B7666896F83}"/>
              </a:ext>
            </a:extLst>
          </p:cNvPr>
          <p:cNvSpPr/>
          <p:nvPr/>
        </p:nvSpPr>
        <p:spPr>
          <a:xfrm>
            <a:off x="3024096" y="3566717"/>
            <a:ext cx="237600" cy="5724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Up-Down 16">
            <a:extLst>
              <a:ext uri="{FF2B5EF4-FFF2-40B4-BE49-F238E27FC236}">
                <a16:creationId xmlns:a16="http://schemas.microsoft.com/office/drawing/2014/main" id="{4A255166-BF8F-817A-A6CD-53256B476FE8}"/>
              </a:ext>
            </a:extLst>
          </p:cNvPr>
          <p:cNvSpPr/>
          <p:nvPr/>
        </p:nvSpPr>
        <p:spPr>
          <a:xfrm>
            <a:off x="4327488" y="3568791"/>
            <a:ext cx="237600" cy="5703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Up-Down 17">
            <a:extLst>
              <a:ext uri="{FF2B5EF4-FFF2-40B4-BE49-F238E27FC236}">
                <a16:creationId xmlns:a16="http://schemas.microsoft.com/office/drawing/2014/main" id="{9F21AFBB-BE60-54FA-4D8D-2DDD72489C31}"/>
              </a:ext>
            </a:extLst>
          </p:cNvPr>
          <p:cNvSpPr/>
          <p:nvPr/>
        </p:nvSpPr>
        <p:spPr>
          <a:xfrm>
            <a:off x="5691840" y="3568791"/>
            <a:ext cx="237600" cy="5703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Up-Down 18">
            <a:extLst>
              <a:ext uri="{FF2B5EF4-FFF2-40B4-BE49-F238E27FC236}">
                <a16:creationId xmlns:a16="http://schemas.microsoft.com/office/drawing/2014/main" id="{D958F5FE-2EF7-222C-E424-C4D2521340D9}"/>
              </a:ext>
            </a:extLst>
          </p:cNvPr>
          <p:cNvSpPr/>
          <p:nvPr/>
        </p:nvSpPr>
        <p:spPr>
          <a:xfrm rot="5400000">
            <a:off x="1901894" y="2336099"/>
            <a:ext cx="237600" cy="8714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Up-Down 19">
            <a:extLst>
              <a:ext uri="{FF2B5EF4-FFF2-40B4-BE49-F238E27FC236}">
                <a16:creationId xmlns:a16="http://schemas.microsoft.com/office/drawing/2014/main" id="{553E43B0-B927-51F1-B50C-60C025062699}"/>
              </a:ext>
            </a:extLst>
          </p:cNvPr>
          <p:cNvSpPr/>
          <p:nvPr/>
        </p:nvSpPr>
        <p:spPr>
          <a:xfrm rot="1823941">
            <a:off x="5977079" y="1497166"/>
            <a:ext cx="45719" cy="5653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Up-Down 20">
            <a:extLst>
              <a:ext uri="{FF2B5EF4-FFF2-40B4-BE49-F238E27FC236}">
                <a16:creationId xmlns:a16="http://schemas.microsoft.com/office/drawing/2014/main" id="{20FFDF3B-39A1-26DE-4B30-64FFD258DF81}"/>
              </a:ext>
            </a:extLst>
          </p:cNvPr>
          <p:cNvSpPr/>
          <p:nvPr/>
        </p:nvSpPr>
        <p:spPr>
          <a:xfrm rot="1823941">
            <a:off x="4703884" y="1472602"/>
            <a:ext cx="45719" cy="5964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1A49052D-BD8F-80BF-EC80-4E0F4397B676}"/>
              </a:ext>
            </a:extLst>
          </p:cNvPr>
          <p:cNvSpPr/>
          <p:nvPr/>
        </p:nvSpPr>
        <p:spPr>
          <a:xfrm rot="19634782">
            <a:off x="4254319" y="1490847"/>
            <a:ext cx="45719" cy="5790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Up-Down 23">
            <a:extLst>
              <a:ext uri="{FF2B5EF4-FFF2-40B4-BE49-F238E27FC236}">
                <a16:creationId xmlns:a16="http://schemas.microsoft.com/office/drawing/2014/main" id="{EDA43115-E8D8-E986-3D11-5BF25A9C5841}"/>
              </a:ext>
            </a:extLst>
          </p:cNvPr>
          <p:cNvSpPr/>
          <p:nvPr/>
        </p:nvSpPr>
        <p:spPr>
          <a:xfrm rot="19634782">
            <a:off x="3025330" y="1475716"/>
            <a:ext cx="45719" cy="59981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5D3FC3D6-C489-1F5C-DE52-00AA74A8A679}"/>
              </a:ext>
            </a:extLst>
          </p:cNvPr>
          <p:cNvSpPr txBox="1"/>
          <p:nvPr/>
        </p:nvSpPr>
        <p:spPr>
          <a:xfrm>
            <a:off x="1714008" y="4149302"/>
            <a:ext cx="5586960" cy="738664"/>
          </a:xfrm>
          <a:prstGeom prst="rect">
            <a:avLst/>
          </a:prstGeom>
          <a:noFill/>
        </p:spPr>
        <p:txBody>
          <a:bodyPr wrap="square" rtlCol="0">
            <a:spAutoFit/>
          </a:bodyPr>
          <a:lstStyle/>
          <a:p>
            <a:pPr algn="ctr"/>
            <a:r>
              <a:rPr lang="en-GB" dirty="0">
                <a:latin typeface="Raleway" pitchFamily="2" charset="0"/>
              </a:rPr>
              <a:t>Big Data</a:t>
            </a:r>
          </a:p>
          <a:p>
            <a:pPr algn="ctr"/>
            <a:r>
              <a:rPr lang="en-GB" dirty="0">
                <a:latin typeface="Raleway" pitchFamily="2" charset="0"/>
              </a:rPr>
              <a:t>[Structured and Unstructured]</a:t>
            </a:r>
          </a:p>
          <a:p>
            <a:pPr algn="ctr"/>
            <a:r>
              <a:rPr lang="en-GB" dirty="0">
                <a:latin typeface="Raleway" pitchFamily="2" charset="0"/>
              </a:rPr>
              <a:t>Ex : mongoDB, REDIS, Cassandra, Hana</a:t>
            </a:r>
          </a:p>
        </p:txBody>
      </p:sp>
      <p:sp>
        <p:nvSpPr>
          <p:cNvPr id="26" name="Google Shape;95;p14">
            <a:extLst>
              <a:ext uri="{FF2B5EF4-FFF2-40B4-BE49-F238E27FC236}">
                <a16:creationId xmlns:a16="http://schemas.microsoft.com/office/drawing/2014/main" id="{1A5F9E86-FC01-6BAB-E6C7-59A8446A72C5}"/>
              </a:ext>
            </a:extLst>
          </p:cNvPr>
          <p:cNvSpPr txBox="1">
            <a:spLocks/>
          </p:cNvSpPr>
          <p:nvPr/>
        </p:nvSpPr>
        <p:spPr>
          <a:xfrm>
            <a:off x="708636" y="2407474"/>
            <a:ext cx="921600" cy="828725"/>
          </a:xfrm>
          <a:prstGeom prst="rect">
            <a:avLst/>
          </a:prstGeom>
          <a:noFill/>
          <a:ln>
            <a:noFill/>
          </a:ln>
        </p:spPr>
        <p:txBody>
          <a:bodyPr spcFirstLastPara="1" wrap="square" lIns="91425" tIns="91425" rIns="91425" bIns="91425" anchor="t" anchorCtr="0">
            <a:normAutofit fontScale="3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Application</a:t>
            </a:r>
          </a:p>
          <a:p>
            <a:r>
              <a:rPr lang="en-GB" sz="2200" dirty="0">
                <a:solidFill>
                  <a:schemeClr val="bg1"/>
                </a:solidFill>
              </a:rPr>
              <a:t>(Ex: Web, Web services,</a:t>
            </a:r>
          </a:p>
          <a:p>
            <a:r>
              <a:rPr lang="en-GB" sz="2200" dirty="0">
                <a:solidFill>
                  <a:schemeClr val="bg1"/>
                </a:solidFill>
              </a:rPr>
              <a:t>Thick Client)</a:t>
            </a:r>
          </a:p>
          <a:p>
            <a:pPr marL="457200" indent="457200"/>
            <a:endParaRPr lang="en-GB" sz="3600" dirty="0"/>
          </a:p>
          <a:p>
            <a:pPr marL="457200" indent="457200"/>
            <a:endParaRPr lang="en-GB" sz="3600" dirty="0"/>
          </a:p>
        </p:txBody>
      </p:sp>
      <p:sp>
        <p:nvSpPr>
          <p:cNvPr id="27" name="Google Shape;95;p14">
            <a:extLst>
              <a:ext uri="{FF2B5EF4-FFF2-40B4-BE49-F238E27FC236}">
                <a16:creationId xmlns:a16="http://schemas.microsoft.com/office/drawing/2014/main" id="{3D624A76-6100-DCED-B579-E2827A68C964}"/>
              </a:ext>
            </a:extLst>
          </p:cNvPr>
          <p:cNvSpPr txBox="1">
            <a:spLocks/>
          </p:cNvSpPr>
          <p:nvPr/>
        </p:nvSpPr>
        <p:spPr>
          <a:xfrm>
            <a:off x="2245376" y="739011"/>
            <a:ext cx="921600" cy="828725"/>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Business Predictive Models</a:t>
            </a:r>
          </a:p>
          <a:p>
            <a:pPr marL="457200" indent="457200"/>
            <a:endParaRPr lang="en-GB" sz="3600" dirty="0"/>
          </a:p>
          <a:p>
            <a:pPr marL="457200" indent="457200"/>
            <a:endParaRPr lang="en-GB" sz="3600" dirty="0"/>
          </a:p>
        </p:txBody>
      </p:sp>
      <p:sp>
        <p:nvSpPr>
          <p:cNvPr id="28" name="Google Shape;95;p14">
            <a:extLst>
              <a:ext uri="{FF2B5EF4-FFF2-40B4-BE49-F238E27FC236}">
                <a16:creationId xmlns:a16="http://schemas.microsoft.com/office/drawing/2014/main" id="{E824399F-8B2B-0FAA-F0E0-B793C589AE96}"/>
              </a:ext>
            </a:extLst>
          </p:cNvPr>
          <p:cNvSpPr txBox="1">
            <a:spLocks/>
          </p:cNvSpPr>
          <p:nvPr/>
        </p:nvSpPr>
        <p:spPr>
          <a:xfrm>
            <a:off x="3522814" y="687662"/>
            <a:ext cx="921600" cy="828725"/>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Industry specific Predictive Models</a:t>
            </a:r>
          </a:p>
          <a:p>
            <a:pPr marL="457200" indent="457200"/>
            <a:endParaRPr lang="en-GB" sz="3600" dirty="0"/>
          </a:p>
          <a:p>
            <a:pPr marL="457200" indent="457200"/>
            <a:endParaRPr lang="en-GB" sz="3600" dirty="0"/>
          </a:p>
        </p:txBody>
      </p:sp>
      <p:sp>
        <p:nvSpPr>
          <p:cNvPr id="29" name="Google Shape;95;p14">
            <a:extLst>
              <a:ext uri="{FF2B5EF4-FFF2-40B4-BE49-F238E27FC236}">
                <a16:creationId xmlns:a16="http://schemas.microsoft.com/office/drawing/2014/main" id="{E4672EF0-2C10-400D-66C5-FAC39E21392B}"/>
              </a:ext>
            </a:extLst>
          </p:cNvPr>
          <p:cNvSpPr txBox="1">
            <a:spLocks/>
          </p:cNvSpPr>
          <p:nvPr/>
        </p:nvSpPr>
        <p:spPr>
          <a:xfrm>
            <a:off x="4712517" y="715245"/>
            <a:ext cx="921600" cy="828725"/>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Customer Predictive Models</a:t>
            </a:r>
          </a:p>
          <a:p>
            <a:pPr marL="457200" indent="457200"/>
            <a:endParaRPr lang="en-GB" sz="3600" dirty="0"/>
          </a:p>
          <a:p>
            <a:pPr marL="457200" indent="457200"/>
            <a:endParaRPr lang="en-GB" sz="3600" dirty="0"/>
          </a:p>
        </p:txBody>
      </p:sp>
      <p:sp>
        <p:nvSpPr>
          <p:cNvPr id="30" name="Google Shape;95;p14">
            <a:extLst>
              <a:ext uri="{FF2B5EF4-FFF2-40B4-BE49-F238E27FC236}">
                <a16:creationId xmlns:a16="http://schemas.microsoft.com/office/drawing/2014/main" id="{F32432FC-2139-96AC-990F-36F1393544D8}"/>
              </a:ext>
            </a:extLst>
          </p:cNvPr>
          <p:cNvSpPr txBox="1">
            <a:spLocks/>
          </p:cNvSpPr>
          <p:nvPr/>
        </p:nvSpPr>
        <p:spPr>
          <a:xfrm>
            <a:off x="5960353" y="718907"/>
            <a:ext cx="921600" cy="828725"/>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Real Time analytics </a:t>
            </a:r>
          </a:p>
          <a:p>
            <a:r>
              <a:rPr lang="en-GB" sz="1100" dirty="0">
                <a:solidFill>
                  <a:schemeClr val="bg1"/>
                </a:solidFill>
              </a:rPr>
              <a:t>(Ex: Splunk, JackBe)</a:t>
            </a:r>
          </a:p>
          <a:p>
            <a:pPr marL="457200" indent="457200"/>
            <a:endParaRPr lang="en-GB" sz="3600" dirty="0"/>
          </a:p>
          <a:p>
            <a:pPr marL="457200" indent="457200"/>
            <a:endParaRPr lang="en-GB" sz="3600" dirty="0"/>
          </a:p>
        </p:txBody>
      </p:sp>
      <p:sp>
        <p:nvSpPr>
          <p:cNvPr id="32" name="Google Shape;95;p14">
            <a:extLst>
              <a:ext uri="{FF2B5EF4-FFF2-40B4-BE49-F238E27FC236}">
                <a16:creationId xmlns:a16="http://schemas.microsoft.com/office/drawing/2014/main" id="{D4D681E1-6258-3391-ABD8-9BED2CA16E82}"/>
              </a:ext>
            </a:extLst>
          </p:cNvPr>
          <p:cNvSpPr txBox="1">
            <a:spLocks/>
          </p:cNvSpPr>
          <p:nvPr/>
        </p:nvSpPr>
        <p:spPr>
          <a:xfrm>
            <a:off x="7372560" y="985333"/>
            <a:ext cx="1368240" cy="772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800" dirty="0"/>
              <a:t>Big Data </a:t>
            </a:r>
          </a:p>
          <a:p>
            <a:r>
              <a:rPr lang="en-GB" sz="1800" dirty="0"/>
              <a:t>Solutions</a:t>
            </a:r>
          </a:p>
        </p:txBody>
      </p:sp>
      <p:sp>
        <p:nvSpPr>
          <p:cNvPr id="33" name="Google Shape;95;p14">
            <a:extLst>
              <a:ext uri="{FF2B5EF4-FFF2-40B4-BE49-F238E27FC236}">
                <a16:creationId xmlns:a16="http://schemas.microsoft.com/office/drawing/2014/main" id="{EC41CD56-A64A-691B-7D31-B60C420FE4B0}"/>
              </a:ext>
            </a:extLst>
          </p:cNvPr>
          <p:cNvSpPr txBox="1">
            <a:spLocks/>
          </p:cNvSpPr>
          <p:nvPr/>
        </p:nvSpPr>
        <p:spPr>
          <a:xfrm>
            <a:off x="7383272" y="1998898"/>
            <a:ext cx="1559128" cy="772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800" dirty="0"/>
              <a:t>Big Data </a:t>
            </a:r>
          </a:p>
          <a:p>
            <a:r>
              <a:rPr lang="en-GB" sz="1800" dirty="0"/>
              <a:t>Technology</a:t>
            </a:r>
          </a:p>
        </p:txBody>
      </p:sp>
      <p:sp>
        <p:nvSpPr>
          <p:cNvPr id="34" name="Google Shape;95;p14">
            <a:extLst>
              <a:ext uri="{FF2B5EF4-FFF2-40B4-BE49-F238E27FC236}">
                <a16:creationId xmlns:a16="http://schemas.microsoft.com/office/drawing/2014/main" id="{E7018218-B778-C793-06C5-39CF7B0ABB34}"/>
              </a:ext>
            </a:extLst>
          </p:cNvPr>
          <p:cNvSpPr txBox="1">
            <a:spLocks/>
          </p:cNvSpPr>
          <p:nvPr/>
        </p:nvSpPr>
        <p:spPr>
          <a:xfrm>
            <a:off x="7379832" y="3034063"/>
            <a:ext cx="1461768" cy="772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800" dirty="0"/>
              <a:t>Big Data </a:t>
            </a:r>
          </a:p>
          <a:p>
            <a:r>
              <a:rPr lang="en-GB" sz="1800" dirty="0"/>
              <a:t>Data Stores</a:t>
            </a:r>
          </a:p>
        </p:txBody>
      </p:sp>
      <p:sp>
        <p:nvSpPr>
          <p:cNvPr id="35" name="Google Shape;95;p14">
            <a:extLst>
              <a:ext uri="{FF2B5EF4-FFF2-40B4-BE49-F238E27FC236}">
                <a16:creationId xmlns:a16="http://schemas.microsoft.com/office/drawing/2014/main" id="{AF532D16-08E5-BD56-FE70-A772F161917E}"/>
              </a:ext>
            </a:extLst>
          </p:cNvPr>
          <p:cNvSpPr txBox="1">
            <a:spLocks/>
          </p:cNvSpPr>
          <p:nvPr/>
        </p:nvSpPr>
        <p:spPr>
          <a:xfrm>
            <a:off x="2563296" y="2540207"/>
            <a:ext cx="3808704" cy="1016392"/>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GB" sz="2200" dirty="0">
                <a:solidFill>
                  <a:schemeClr val="bg1"/>
                </a:solidFill>
              </a:rPr>
              <a:t>Big Data</a:t>
            </a:r>
          </a:p>
          <a:p>
            <a:pPr algn="ctr"/>
            <a:r>
              <a:rPr lang="en-GB" sz="2200" dirty="0">
                <a:solidFill>
                  <a:schemeClr val="bg1"/>
                </a:solidFill>
              </a:rPr>
              <a:t>Software Platform</a:t>
            </a:r>
          </a:p>
          <a:p>
            <a:pPr algn="ctr"/>
            <a:r>
              <a:rPr lang="en-GB" sz="1300" dirty="0">
                <a:solidFill>
                  <a:schemeClr val="bg1"/>
                </a:solidFill>
              </a:rPr>
              <a:t>(Ex: Hadoop, Cloudera, Hortonworks)</a:t>
            </a:r>
          </a:p>
          <a:p>
            <a:pPr marL="457200" indent="457200" algn="ctr"/>
            <a:endParaRPr lang="en-GB" sz="3600" dirty="0"/>
          </a:p>
          <a:p>
            <a:pPr marL="457200" indent="457200" algn="ctr"/>
            <a:endParaRPr lang="en-GB" sz="3600" dirty="0"/>
          </a:p>
        </p:txBody>
      </p:sp>
      <p:sp>
        <p:nvSpPr>
          <p:cNvPr id="36" name="Google Shape;95;p14">
            <a:extLst>
              <a:ext uri="{FF2B5EF4-FFF2-40B4-BE49-F238E27FC236}">
                <a16:creationId xmlns:a16="http://schemas.microsoft.com/office/drawing/2014/main" id="{3B883B3D-91A0-6554-6F4D-02EEEF2FC9A7}"/>
              </a:ext>
            </a:extLst>
          </p:cNvPr>
          <p:cNvSpPr txBox="1">
            <a:spLocks/>
          </p:cNvSpPr>
          <p:nvPr/>
        </p:nvSpPr>
        <p:spPr>
          <a:xfrm>
            <a:off x="2526636" y="2068365"/>
            <a:ext cx="3960564" cy="510240"/>
          </a:xfrm>
          <a:prstGeom prst="rect">
            <a:avLst/>
          </a:prstGeom>
          <a:noFill/>
          <a:ln>
            <a:noFill/>
          </a:ln>
        </p:spPr>
        <p:txBody>
          <a:bodyPr spcFirstLastPara="1" wrap="square" lIns="91425" tIns="91425" rIns="91425" bIns="91425" anchor="t" anchorCtr="0">
            <a:normAutofit fontScale="6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GB" sz="2200" dirty="0">
                <a:solidFill>
                  <a:schemeClr val="bg1"/>
                </a:solidFill>
              </a:rPr>
              <a:t>Big Data Machine Learning Engine</a:t>
            </a:r>
          </a:p>
          <a:p>
            <a:pPr algn="ctr"/>
            <a:r>
              <a:rPr lang="en-GB" sz="2000" dirty="0">
                <a:solidFill>
                  <a:schemeClr val="bg1"/>
                </a:solidFill>
              </a:rPr>
              <a:t>(Ex: IMB, SKYTREE)</a:t>
            </a:r>
          </a:p>
          <a:p>
            <a:pPr algn="ctr"/>
            <a:endParaRPr lang="en-GB" sz="1300" dirty="0">
              <a:solidFill>
                <a:schemeClr val="bg1"/>
              </a:solidFill>
            </a:endParaRPr>
          </a:p>
          <a:p>
            <a:pPr marL="457200" indent="457200" algn="ctr"/>
            <a:endParaRPr lang="en-GB" sz="3600" dirty="0"/>
          </a:p>
          <a:p>
            <a:pPr marL="457200" indent="457200" algn="ctr"/>
            <a:endParaRPr lang="en-GB" sz="3600" dirty="0"/>
          </a:p>
        </p:txBody>
      </p:sp>
    </p:spTree>
    <p:extLst>
      <p:ext uri="{BB962C8B-B14F-4D97-AF65-F5344CB8AC3E}">
        <p14:creationId xmlns:p14="http://schemas.microsoft.com/office/powerpoint/2010/main" val="622673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130350" y="398249"/>
            <a:ext cx="2324850" cy="772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A Complex Eco System</a:t>
            </a:r>
            <a:endParaRPr sz="18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The Data Science Eco System</a:t>
            </a:r>
          </a:p>
          <a:p>
            <a:pPr marL="0" lvl="0" indent="0" algn="ctr" rtl="0">
              <a:spcBef>
                <a:spcPts val="0"/>
              </a:spcBef>
              <a:spcAft>
                <a:spcPts val="0"/>
              </a:spcAft>
              <a:buNone/>
            </a:pPr>
            <a:endParaRPr sz="1900" dirty="0"/>
          </a:p>
        </p:txBody>
      </p:sp>
      <p:pic>
        <p:nvPicPr>
          <p:cNvPr id="6" name="Picture 5">
            <a:extLst>
              <a:ext uri="{FF2B5EF4-FFF2-40B4-BE49-F238E27FC236}">
                <a16:creationId xmlns:a16="http://schemas.microsoft.com/office/drawing/2014/main" id="{EDC55321-0001-94DF-A1B0-1D863F2E7140}"/>
              </a:ext>
            </a:extLst>
          </p:cNvPr>
          <p:cNvPicPr>
            <a:picLocks noChangeAspect="1"/>
          </p:cNvPicPr>
          <p:nvPr/>
        </p:nvPicPr>
        <p:blipFill>
          <a:blip r:embed="rId3"/>
          <a:stretch>
            <a:fillRect/>
          </a:stretch>
        </p:blipFill>
        <p:spPr>
          <a:xfrm>
            <a:off x="2004825" y="528996"/>
            <a:ext cx="6403270" cy="4578504"/>
          </a:xfrm>
          <a:prstGeom prst="rect">
            <a:avLst/>
          </a:prstGeom>
        </p:spPr>
      </p:pic>
      <p:sp>
        <p:nvSpPr>
          <p:cNvPr id="8" name="Rectangle: Rounded Corners 7">
            <a:extLst>
              <a:ext uri="{FF2B5EF4-FFF2-40B4-BE49-F238E27FC236}">
                <a16:creationId xmlns:a16="http://schemas.microsoft.com/office/drawing/2014/main" id="{26EFBA73-FC64-7F9D-DAB7-162764730F02}"/>
              </a:ext>
            </a:extLst>
          </p:cNvPr>
          <p:cNvSpPr/>
          <p:nvPr/>
        </p:nvSpPr>
        <p:spPr>
          <a:xfrm>
            <a:off x="2004825" y="528996"/>
            <a:ext cx="6403270" cy="4578504"/>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80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The Data Cycle</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697116" y="2326253"/>
            <a:ext cx="3130883" cy="1134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dirty="0"/>
              <a:t>From Data to Decision</a:t>
            </a:r>
          </a:p>
        </p:txBody>
      </p:sp>
      <p:pic>
        <p:nvPicPr>
          <p:cNvPr id="4" name="Picture 3" descr="Icon&#10;&#10;Description automatically generated">
            <a:extLst>
              <a:ext uri="{FF2B5EF4-FFF2-40B4-BE49-F238E27FC236}">
                <a16:creationId xmlns:a16="http://schemas.microsoft.com/office/drawing/2014/main" id="{55D67F3E-BABC-951D-29BA-8518CFE34957}"/>
              </a:ext>
            </a:extLst>
          </p:cNvPr>
          <p:cNvPicPr>
            <a:picLocks noChangeAspect="1"/>
          </p:cNvPicPr>
          <p:nvPr/>
        </p:nvPicPr>
        <p:blipFill>
          <a:blip r:embed="rId3"/>
          <a:stretch>
            <a:fillRect/>
          </a:stretch>
        </p:blipFill>
        <p:spPr>
          <a:xfrm>
            <a:off x="4647999" y="1186120"/>
            <a:ext cx="3210490" cy="3210490"/>
          </a:xfrm>
          <a:prstGeom prst="rect">
            <a:avLst/>
          </a:prstGeom>
        </p:spPr>
      </p:pic>
    </p:spTree>
    <p:extLst>
      <p:ext uri="{BB962C8B-B14F-4D97-AF65-F5344CB8AC3E}">
        <p14:creationId xmlns:p14="http://schemas.microsoft.com/office/powerpoint/2010/main" val="2145327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9" name="Rectangle: Rounded Corners 8">
            <a:extLst>
              <a:ext uri="{FF2B5EF4-FFF2-40B4-BE49-F238E27FC236}">
                <a16:creationId xmlns:a16="http://schemas.microsoft.com/office/drawing/2014/main" id="{18BDB8D3-735A-4928-2739-3B2047096AE4}"/>
              </a:ext>
            </a:extLst>
          </p:cNvPr>
          <p:cNvSpPr/>
          <p:nvPr/>
        </p:nvSpPr>
        <p:spPr>
          <a:xfrm>
            <a:off x="597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B82DEAC-3500-A99B-7D14-660854E82B48}"/>
              </a:ext>
            </a:extLst>
          </p:cNvPr>
          <p:cNvSpPr/>
          <p:nvPr/>
        </p:nvSpPr>
        <p:spPr>
          <a:xfrm>
            <a:off x="33264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215D6E2-52DA-29D4-645D-32FD662FC052}"/>
              </a:ext>
            </a:extLst>
          </p:cNvPr>
          <p:cNvSpPr/>
          <p:nvPr/>
        </p:nvSpPr>
        <p:spPr>
          <a:xfrm>
            <a:off x="7689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F2E3F85-D59C-9D97-05C8-E31F46BB4D98}"/>
              </a:ext>
            </a:extLst>
          </p:cNvPr>
          <p:cNvSpPr/>
          <p:nvPr/>
        </p:nvSpPr>
        <p:spPr>
          <a:xfrm>
            <a:off x="18576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38966F-0BDF-BDC8-DF5C-19373F5A7F72}"/>
              </a:ext>
            </a:extLst>
          </p:cNvPr>
          <p:cNvSpPr/>
          <p:nvPr/>
        </p:nvSpPr>
        <p:spPr>
          <a:xfrm>
            <a:off x="4795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AF31AA-1394-AF35-7D73-8D9F281AE677}"/>
              </a:ext>
            </a:extLst>
          </p:cNvPr>
          <p:cNvSpPr/>
          <p:nvPr/>
        </p:nvSpPr>
        <p:spPr>
          <a:xfrm>
            <a:off x="6271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Chevron 16">
            <a:extLst>
              <a:ext uri="{FF2B5EF4-FFF2-40B4-BE49-F238E27FC236}">
                <a16:creationId xmlns:a16="http://schemas.microsoft.com/office/drawing/2014/main" id="{43CD1A2B-646E-5DFD-C952-D65681FD26B2}"/>
              </a:ext>
            </a:extLst>
          </p:cNvPr>
          <p:cNvSpPr/>
          <p:nvPr/>
        </p:nvSpPr>
        <p:spPr>
          <a:xfrm>
            <a:off x="15084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hevron 17">
            <a:extLst>
              <a:ext uri="{FF2B5EF4-FFF2-40B4-BE49-F238E27FC236}">
                <a16:creationId xmlns:a16="http://schemas.microsoft.com/office/drawing/2014/main" id="{AE22243C-3ABD-AA08-FD42-DAFD94D91D2A}"/>
              </a:ext>
            </a:extLst>
          </p:cNvPr>
          <p:cNvSpPr/>
          <p:nvPr/>
        </p:nvSpPr>
        <p:spPr>
          <a:xfrm>
            <a:off x="29520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Chevron 18">
            <a:extLst>
              <a:ext uri="{FF2B5EF4-FFF2-40B4-BE49-F238E27FC236}">
                <a16:creationId xmlns:a16="http://schemas.microsoft.com/office/drawing/2014/main" id="{9C4641AC-1027-CE7F-9444-AB809121C687}"/>
              </a:ext>
            </a:extLst>
          </p:cNvPr>
          <p:cNvSpPr/>
          <p:nvPr/>
        </p:nvSpPr>
        <p:spPr>
          <a:xfrm>
            <a:off x="44136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hevron 19">
            <a:extLst>
              <a:ext uri="{FF2B5EF4-FFF2-40B4-BE49-F238E27FC236}">
                <a16:creationId xmlns:a16="http://schemas.microsoft.com/office/drawing/2014/main" id="{5C6ECB2F-D95A-D5A1-A00D-3C27EE36C39F}"/>
              </a:ext>
            </a:extLst>
          </p:cNvPr>
          <p:cNvSpPr/>
          <p:nvPr/>
        </p:nvSpPr>
        <p:spPr>
          <a:xfrm>
            <a:off x="58932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hevron 20">
            <a:extLst>
              <a:ext uri="{FF2B5EF4-FFF2-40B4-BE49-F238E27FC236}">
                <a16:creationId xmlns:a16="http://schemas.microsoft.com/office/drawing/2014/main" id="{DC59BDF4-D65B-1349-800C-DF7CA12DFCAF}"/>
              </a:ext>
            </a:extLst>
          </p:cNvPr>
          <p:cNvSpPr/>
          <p:nvPr/>
        </p:nvSpPr>
        <p:spPr>
          <a:xfrm>
            <a:off x="7336800" y="279331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Google Shape;95;p14">
            <a:extLst>
              <a:ext uri="{FF2B5EF4-FFF2-40B4-BE49-F238E27FC236}">
                <a16:creationId xmlns:a16="http://schemas.microsoft.com/office/drawing/2014/main" id="{8E907F6B-704B-7557-657D-FCABFB65DC65}"/>
              </a:ext>
            </a:extLst>
          </p:cNvPr>
          <p:cNvSpPr txBox="1">
            <a:spLocks/>
          </p:cNvSpPr>
          <p:nvPr/>
        </p:nvSpPr>
        <p:spPr>
          <a:xfrm>
            <a:off x="623771" y="2685029"/>
            <a:ext cx="780229" cy="594286"/>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Data</a:t>
            </a:r>
          </a:p>
          <a:p>
            <a:pPr marL="457200" indent="457200"/>
            <a:endParaRPr lang="en-GB" sz="3600" dirty="0"/>
          </a:p>
          <a:p>
            <a:pPr marL="457200" indent="457200"/>
            <a:endParaRPr lang="en-GB" sz="3600" dirty="0"/>
          </a:p>
        </p:txBody>
      </p:sp>
      <p:sp>
        <p:nvSpPr>
          <p:cNvPr id="23" name="Google Shape;95;p14">
            <a:extLst>
              <a:ext uri="{FF2B5EF4-FFF2-40B4-BE49-F238E27FC236}">
                <a16:creationId xmlns:a16="http://schemas.microsoft.com/office/drawing/2014/main" id="{4894B987-AEE8-EE3E-0808-2B93217A7B0D}"/>
              </a:ext>
            </a:extLst>
          </p:cNvPr>
          <p:cNvSpPr txBox="1">
            <a:spLocks/>
          </p:cNvSpPr>
          <p:nvPr/>
        </p:nvSpPr>
        <p:spPr>
          <a:xfrm>
            <a:off x="1864800" y="2559314"/>
            <a:ext cx="1033200" cy="813600"/>
          </a:xfrm>
          <a:prstGeom prst="rect">
            <a:avLst/>
          </a:prstGeom>
          <a:noFill/>
          <a:ln>
            <a:noFill/>
          </a:ln>
        </p:spPr>
        <p:txBody>
          <a:bodyPr spcFirstLastPara="1" wrap="square" lIns="91425" tIns="91425" rIns="91425" bIns="91425" anchor="t"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Acquisition, Cleaning, Storage</a:t>
            </a:r>
          </a:p>
          <a:p>
            <a:pPr marL="457200" indent="457200"/>
            <a:endParaRPr lang="en-GB" sz="3600" dirty="0"/>
          </a:p>
          <a:p>
            <a:pPr marL="457200" indent="457200"/>
            <a:endParaRPr lang="en-GB" sz="3600" dirty="0"/>
          </a:p>
        </p:txBody>
      </p:sp>
      <p:sp>
        <p:nvSpPr>
          <p:cNvPr id="24" name="Google Shape;95;p14">
            <a:extLst>
              <a:ext uri="{FF2B5EF4-FFF2-40B4-BE49-F238E27FC236}">
                <a16:creationId xmlns:a16="http://schemas.microsoft.com/office/drawing/2014/main" id="{145268F1-12D5-962A-6E37-F2DCF24B97B9}"/>
              </a:ext>
            </a:extLst>
          </p:cNvPr>
          <p:cNvSpPr txBox="1">
            <a:spLocks/>
          </p:cNvSpPr>
          <p:nvPr/>
        </p:nvSpPr>
        <p:spPr>
          <a:xfrm>
            <a:off x="3387600" y="2732114"/>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Integration</a:t>
            </a:r>
          </a:p>
          <a:p>
            <a:pPr marL="457200" indent="457200"/>
            <a:endParaRPr lang="en-GB" sz="3600" dirty="0"/>
          </a:p>
          <a:p>
            <a:pPr marL="457200" indent="457200"/>
            <a:endParaRPr lang="en-GB" sz="3600" dirty="0"/>
          </a:p>
        </p:txBody>
      </p:sp>
      <p:sp>
        <p:nvSpPr>
          <p:cNvPr id="26" name="Google Shape;95;p14">
            <a:extLst>
              <a:ext uri="{FF2B5EF4-FFF2-40B4-BE49-F238E27FC236}">
                <a16:creationId xmlns:a16="http://schemas.microsoft.com/office/drawing/2014/main" id="{796184B0-774F-43B7-4B26-5C95B3366846}"/>
              </a:ext>
            </a:extLst>
          </p:cNvPr>
          <p:cNvSpPr txBox="1">
            <a:spLocks/>
          </p:cNvSpPr>
          <p:nvPr/>
        </p:nvSpPr>
        <p:spPr>
          <a:xfrm>
            <a:off x="6286429" y="2699428"/>
            <a:ext cx="1008000" cy="8136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000" dirty="0">
                <a:solidFill>
                  <a:schemeClr val="bg1"/>
                </a:solidFill>
              </a:rPr>
              <a:t>Visualisation and Interface</a:t>
            </a:r>
          </a:p>
          <a:p>
            <a:pPr marL="457200" indent="457200"/>
            <a:endParaRPr lang="en-GB" sz="3600" dirty="0"/>
          </a:p>
          <a:p>
            <a:pPr marL="457200" indent="457200"/>
            <a:endParaRPr lang="en-GB" sz="3600" dirty="0"/>
          </a:p>
        </p:txBody>
      </p:sp>
      <p:sp>
        <p:nvSpPr>
          <p:cNvPr id="27" name="Google Shape;95;p14">
            <a:extLst>
              <a:ext uri="{FF2B5EF4-FFF2-40B4-BE49-F238E27FC236}">
                <a16:creationId xmlns:a16="http://schemas.microsoft.com/office/drawing/2014/main" id="{B2A6D65A-C1DB-089C-212B-17DAD4FCA760}"/>
              </a:ext>
            </a:extLst>
          </p:cNvPr>
          <p:cNvSpPr txBox="1">
            <a:spLocks/>
          </p:cNvSpPr>
          <p:nvPr/>
        </p:nvSpPr>
        <p:spPr>
          <a:xfrm>
            <a:off x="7765200" y="2732114"/>
            <a:ext cx="755029" cy="594286"/>
          </a:xfrm>
          <a:prstGeom prst="rect">
            <a:avLst/>
          </a:prstGeom>
          <a:noFill/>
          <a:ln>
            <a:noFill/>
          </a:ln>
        </p:spPr>
        <p:txBody>
          <a:bodyPr spcFirstLastPara="1" wrap="square" lIns="91425" tIns="91425" rIns="91425" bIns="91425" anchor="t" anchorCtr="0">
            <a:normAutofit fontScale="4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Decision Process</a:t>
            </a:r>
          </a:p>
          <a:p>
            <a:pPr marL="457200" indent="457200"/>
            <a:endParaRPr lang="en-GB" sz="3600" dirty="0"/>
          </a:p>
          <a:p>
            <a:pPr marL="457200" indent="457200"/>
            <a:endParaRPr lang="en-GB" sz="3600" dirty="0"/>
          </a:p>
        </p:txBody>
      </p:sp>
      <p:sp>
        <p:nvSpPr>
          <p:cNvPr id="28" name="Google Shape;95;p14">
            <a:extLst>
              <a:ext uri="{FF2B5EF4-FFF2-40B4-BE49-F238E27FC236}">
                <a16:creationId xmlns:a16="http://schemas.microsoft.com/office/drawing/2014/main" id="{BF7F165C-30F8-7744-E338-6A99EDE098B8}"/>
              </a:ext>
            </a:extLst>
          </p:cNvPr>
          <p:cNvSpPr txBox="1">
            <a:spLocks/>
          </p:cNvSpPr>
          <p:nvPr/>
        </p:nvSpPr>
        <p:spPr>
          <a:xfrm>
            <a:off x="4914000" y="2754778"/>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Analysis</a:t>
            </a:r>
          </a:p>
          <a:p>
            <a:pPr marL="457200" indent="457200"/>
            <a:endParaRPr lang="en-GB" sz="3600" dirty="0"/>
          </a:p>
          <a:p>
            <a:pPr marL="457200" indent="457200"/>
            <a:endParaRPr lang="en-GB" sz="36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752617" y="1339297"/>
            <a:ext cx="36612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The Data Cycle</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30" name="Google Shape;96;p14">
            <a:extLst>
              <a:ext uri="{FF2B5EF4-FFF2-40B4-BE49-F238E27FC236}">
                <a16:creationId xmlns:a16="http://schemas.microsoft.com/office/drawing/2014/main" id="{81E38CCE-49F0-2F22-D8C7-196F9689C69B}"/>
              </a:ext>
            </a:extLst>
          </p:cNvPr>
          <p:cNvSpPr txBox="1">
            <a:spLocks/>
          </p:cNvSpPr>
          <p:nvPr/>
        </p:nvSpPr>
        <p:spPr>
          <a:xfrm>
            <a:off x="1404000" y="3653142"/>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Data / Information Flow Vision</a:t>
            </a:r>
          </a:p>
        </p:txBody>
      </p:sp>
    </p:spTree>
    <p:extLst>
      <p:ext uri="{BB962C8B-B14F-4D97-AF65-F5344CB8AC3E}">
        <p14:creationId xmlns:p14="http://schemas.microsoft.com/office/powerpoint/2010/main" val="1042594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5" name="Block Arc 4">
            <a:extLst>
              <a:ext uri="{FF2B5EF4-FFF2-40B4-BE49-F238E27FC236}">
                <a16:creationId xmlns:a16="http://schemas.microsoft.com/office/drawing/2014/main" id="{D2F2A2BD-3B9D-E205-438F-0EA7EAE24EB5}"/>
              </a:ext>
            </a:extLst>
          </p:cNvPr>
          <p:cNvSpPr/>
          <p:nvPr/>
        </p:nvSpPr>
        <p:spPr>
          <a:xfrm rot="1821881">
            <a:off x="5015178" y="1515422"/>
            <a:ext cx="3176056" cy="1664264"/>
          </a:xfrm>
          <a:prstGeom prst="blockArc">
            <a:avLst>
              <a:gd name="adj1" fmla="val 10800000"/>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Block Arc 3">
            <a:extLst>
              <a:ext uri="{FF2B5EF4-FFF2-40B4-BE49-F238E27FC236}">
                <a16:creationId xmlns:a16="http://schemas.microsoft.com/office/drawing/2014/main" id="{A24FAD69-8558-AE37-A873-DAC37639F5B4}"/>
              </a:ext>
            </a:extLst>
          </p:cNvPr>
          <p:cNvSpPr/>
          <p:nvPr/>
        </p:nvSpPr>
        <p:spPr>
          <a:xfrm rot="19699465">
            <a:off x="880585" y="1594646"/>
            <a:ext cx="3176056" cy="1664264"/>
          </a:xfrm>
          <a:prstGeom prst="blockArc">
            <a:avLst>
              <a:gd name="adj1" fmla="val 10800000"/>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9" name="Rectangle: Rounded Corners 8">
            <a:extLst>
              <a:ext uri="{FF2B5EF4-FFF2-40B4-BE49-F238E27FC236}">
                <a16:creationId xmlns:a16="http://schemas.microsoft.com/office/drawing/2014/main" id="{18BDB8D3-735A-4928-2739-3B2047096AE4}"/>
              </a:ext>
            </a:extLst>
          </p:cNvPr>
          <p:cNvSpPr/>
          <p:nvPr/>
        </p:nvSpPr>
        <p:spPr>
          <a:xfrm>
            <a:off x="597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B82DEAC-3500-A99B-7D14-660854E82B48}"/>
              </a:ext>
            </a:extLst>
          </p:cNvPr>
          <p:cNvSpPr/>
          <p:nvPr/>
        </p:nvSpPr>
        <p:spPr>
          <a:xfrm>
            <a:off x="33264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215D6E2-52DA-29D4-645D-32FD662FC052}"/>
              </a:ext>
            </a:extLst>
          </p:cNvPr>
          <p:cNvSpPr/>
          <p:nvPr/>
        </p:nvSpPr>
        <p:spPr>
          <a:xfrm>
            <a:off x="7689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F2E3F85-D59C-9D97-05C8-E31F46BB4D98}"/>
              </a:ext>
            </a:extLst>
          </p:cNvPr>
          <p:cNvSpPr/>
          <p:nvPr/>
        </p:nvSpPr>
        <p:spPr>
          <a:xfrm>
            <a:off x="18576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38966F-0BDF-BDC8-DF5C-19373F5A7F72}"/>
              </a:ext>
            </a:extLst>
          </p:cNvPr>
          <p:cNvSpPr/>
          <p:nvPr/>
        </p:nvSpPr>
        <p:spPr>
          <a:xfrm>
            <a:off x="4795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AF31AA-1394-AF35-7D73-8D9F281AE677}"/>
              </a:ext>
            </a:extLst>
          </p:cNvPr>
          <p:cNvSpPr/>
          <p:nvPr/>
        </p:nvSpPr>
        <p:spPr>
          <a:xfrm>
            <a:off x="6271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Chevron 16">
            <a:extLst>
              <a:ext uri="{FF2B5EF4-FFF2-40B4-BE49-F238E27FC236}">
                <a16:creationId xmlns:a16="http://schemas.microsoft.com/office/drawing/2014/main" id="{43CD1A2B-646E-5DFD-C952-D65681FD26B2}"/>
              </a:ext>
            </a:extLst>
          </p:cNvPr>
          <p:cNvSpPr/>
          <p:nvPr/>
        </p:nvSpPr>
        <p:spPr>
          <a:xfrm>
            <a:off x="15084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hevron 17">
            <a:extLst>
              <a:ext uri="{FF2B5EF4-FFF2-40B4-BE49-F238E27FC236}">
                <a16:creationId xmlns:a16="http://schemas.microsoft.com/office/drawing/2014/main" id="{AE22243C-3ABD-AA08-FD42-DAFD94D91D2A}"/>
              </a:ext>
            </a:extLst>
          </p:cNvPr>
          <p:cNvSpPr/>
          <p:nvPr/>
        </p:nvSpPr>
        <p:spPr>
          <a:xfrm>
            <a:off x="29520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Chevron 18">
            <a:extLst>
              <a:ext uri="{FF2B5EF4-FFF2-40B4-BE49-F238E27FC236}">
                <a16:creationId xmlns:a16="http://schemas.microsoft.com/office/drawing/2014/main" id="{9C4641AC-1027-CE7F-9444-AB809121C687}"/>
              </a:ext>
            </a:extLst>
          </p:cNvPr>
          <p:cNvSpPr/>
          <p:nvPr/>
        </p:nvSpPr>
        <p:spPr>
          <a:xfrm>
            <a:off x="44136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hevron 19">
            <a:extLst>
              <a:ext uri="{FF2B5EF4-FFF2-40B4-BE49-F238E27FC236}">
                <a16:creationId xmlns:a16="http://schemas.microsoft.com/office/drawing/2014/main" id="{5C6ECB2F-D95A-D5A1-A00D-3C27EE36C39F}"/>
              </a:ext>
            </a:extLst>
          </p:cNvPr>
          <p:cNvSpPr/>
          <p:nvPr/>
        </p:nvSpPr>
        <p:spPr>
          <a:xfrm>
            <a:off x="58932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hevron 20">
            <a:extLst>
              <a:ext uri="{FF2B5EF4-FFF2-40B4-BE49-F238E27FC236}">
                <a16:creationId xmlns:a16="http://schemas.microsoft.com/office/drawing/2014/main" id="{DC59BDF4-D65B-1349-800C-DF7CA12DFCAF}"/>
              </a:ext>
            </a:extLst>
          </p:cNvPr>
          <p:cNvSpPr/>
          <p:nvPr/>
        </p:nvSpPr>
        <p:spPr>
          <a:xfrm>
            <a:off x="7336800" y="279331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Google Shape;95;p14">
            <a:extLst>
              <a:ext uri="{FF2B5EF4-FFF2-40B4-BE49-F238E27FC236}">
                <a16:creationId xmlns:a16="http://schemas.microsoft.com/office/drawing/2014/main" id="{8E907F6B-704B-7557-657D-FCABFB65DC65}"/>
              </a:ext>
            </a:extLst>
          </p:cNvPr>
          <p:cNvSpPr txBox="1">
            <a:spLocks/>
          </p:cNvSpPr>
          <p:nvPr/>
        </p:nvSpPr>
        <p:spPr>
          <a:xfrm>
            <a:off x="623771" y="2732114"/>
            <a:ext cx="780229" cy="453885"/>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Data</a:t>
            </a:r>
          </a:p>
          <a:p>
            <a:pPr marL="457200" indent="457200"/>
            <a:endParaRPr lang="en-GB" sz="3600" dirty="0"/>
          </a:p>
          <a:p>
            <a:pPr marL="457200" indent="457200"/>
            <a:endParaRPr lang="en-GB" sz="3600" dirty="0"/>
          </a:p>
        </p:txBody>
      </p:sp>
      <p:sp>
        <p:nvSpPr>
          <p:cNvPr id="23" name="Google Shape;95;p14">
            <a:extLst>
              <a:ext uri="{FF2B5EF4-FFF2-40B4-BE49-F238E27FC236}">
                <a16:creationId xmlns:a16="http://schemas.microsoft.com/office/drawing/2014/main" id="{4894B987-AEE8-EE3E-0808-2B93217A7B0D}"/>
              </a:ext>
            </a:extLst>
          </p:cNvPr>
          <p:cNvSpPr txBox="1">
            <a:spLocks/>
          </p:cNvSpPr>
          <p:nvPr/>
        </p:nvSpPr>
        <p:spPr>
          <a:xfrm>
            <a:off x="1864800" y="2559314"/>
            <a:ext cx="1033200" cy="813600"/>
          </a:xfrm>
          <a:prstGeom prst="rect">
            <a:avLst/>
          </a:prstGeom>
          <a:noFill/>
          <a:ln>
            <a:noFill/>
          </a:ln>
        </p:spPr>
        <p:txBody>
          <a:bodyPr spcFirstLastPara="1" wrap="square" lIns="91425" tIns="91425" rIns="91425" bIns="91425" anchor="t"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Acquisition, Cleaning, Storage</a:t>
            </a:r>
          </a:p>
          <a:p>
            <a:pPr marL="457200" indent="457200"/>
            <a:endParaRPr lang="en-GB" sz="3600" dirty="0"/>
          </a:p>
          <a:p>
            <a:pPr marL="457200" indent="457200"/>
            <a:endParaRPr lang="en-GB" sz="3600" dirty="0"/>
          </a:p>
        </p:txBody>
      </p:sp>
      <p:sp>
        <p:nvSpPr>
          <p:cNvPr id="24" name="Google Shape;95;p14">
            <a:extLst>
              <a:ext uri="{FF2B5EF4-FFF2-40B4-BE49-F238E27FC236}">
                <a16:creationId xmlns:a16="http://schemas.microsoft.com/office/drawing/2014/main" id="{145268F1-12D5-962A-6E37-F2DCF24B97B9}"/>
              </a:ext>
            </a:extLst>
          </p:cNvPr>
          <p:cNvSpPr txBox="1">
            <a:spLocks/>
          </p:cNvSpPr>
          <p:nvPr/>
        </p:nvSpPr>
        <p:spPr>
          <a:xfrm>
            <a:off x="3387600" y="2732114"/>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Integration</a:t>
            </a:r>
          </a:p>
          <a:p>
            <a:pPr marL="457200" indent="457200"/>
            <a:endParaRPr lang="en-GB" sz="3600" dirty="0"/>
          </a:p>
          <a:p>
            <a:pPr marL="457200" indent="457200"/>
            <a:endParaRPr lang="en-GB" sz="3600" dirty="0"/>
          </a:p>
        </p:txBody>
      </p:sp>
      <p:sp>
        <p:nvSpPr>
          <p:cNvPr id="26" name="Google Shape;95;p14">
            <a:extLst>
              <a:ext uri="{FF2B5EF4-FFF2-40B4-BE49-F238E27FC236}">
                <a16:creationId xmlns:a16="http://schemas.microsoft.com/office/drawing/2014/main" id="{796184B0-774F-43B7-4B26-5C95B3366846}"/>
              </a:ext>
            </a:extLst>
          </p:cNvPr>
          <p:cNvSpPr txBox="1">
            <a:spLocks/>
          </p:cNvSpPr>
          <p:nvPr/>
        </p:nvSpPr>
        <p:spPr>
          <a:xfrm>
            <a:off x="6286429" y="2699428"/>
            <a:ext cx="1008000" cy="8136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000" dirty="0">
                <a:solidFill>
                  <a:schemeClr val="bg1"/>
                </a:solidFill>
              </a:rPr>
              <a:t>Visualisation and Interface</a:t>
            </a:r>
          </a:p>
          <a:p>
            <a:pPr marL="457200" indent="457200"/>
            <a:endParaRPr lang="en-GB" sz="3600" dirty="0"/>
          </a:p>
          <a:p>
            <a:pPr marL="457200" indent="457200"/>
            <a:endParaRPr lang="en-GB" sz="3600" dirty="0"/>
          </a:p>
        </p:txBody>
      </p:sp>
      <p:sp>
        <p:nvSpPr>
          <p:cNvPr id="27" name="Google Shape;95;p14">
            <a:extLst>
              <a:ext uri="{FF2B5EF4-FFF2-40B4-BE49-F238E27FC236}">
                <a16:creationId xmlns:a16="http://schemas.microsoft.com/office/drawing/2014/main" id="{B2A6D65A-C1DB-089C-212B-17DAD4FCA760}"/>
              </a:ext>
            </a:extLst>
          </p:cNvPr>
          <p:cNvSpPr txBox="1">
            <a:spLocks/>
          </p:cNvSpPr>
          <p:nvPr/>
        </p:nvSpPr>
        <p:spPr>
          <a:xfrm>
            <a:off x="7765200" y="2732114"/>
            <a:ext cx="755029" cy="594286"/>
          </a:xfrm>
          <a:prstGeom prst="rect">
            <a:avLst/>
          </a:prstGeom>
          <a:noFill/>
          <a:ln>
            <a:noFill/>
          </a:ln>
        </p:spPr>
        <p:txBody>
          <a:bodyPr spcFirstLastPara="1" wrap="square" lIns="91425" tIns="91425" rIns="91425" bIns="91425" anchor="t" anchorCtr="0">
            <a:normAutofit fontScale="4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Decision Process</a:t>
            </a:r>
          </a:p>
          <a:p>
            <a:pPr marL="457200" indent="457200"/>
            <a:endParaRPr lang="en-GB" sz="3600" dirty="0"/>
          </a:p>
          <a:p>
            <a:pPr marL="457200" indent="457200"/>
            <a:endParaRPr lang="en-GB" sz="3600" dirty="0"/>
          </a:p>
        </p:txBody>
      </p:sp>
      <p:sp>
        <p:nvSpPr>
          <p:cNvPr id="28" name="Google Shape;95;p14">
            <a:extLst>
              <a:ext uri="{FF2B5EF4-FFF2-40B4-BE49-F238E27FC236}">
                <a16:creationId xmlns:a16="http://schemas.microsoft.com/office/drawing/2014/main" id="{BF7F165C-30F8-7744-E338-6A99EDE098B8}"/>
              </a:ext>
            </a:extLst>
          </p:cNvPr>
          <p:cNvSpPr txBox="1">
            <a:spLocks/>
          </p:cNvSpPr>
          <p:nvPr/>
        </p:nvSpPr>
        <p:spPr>
          <a:xfrm>
            <a:off x="4914000" y="2754778"/>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Analysis</a:t>
            </a:r>
          </a:p>
          <a:p>
            <a:pPr marL="457200" indent="457200"/>
            <a:endParaRPr lang="en-GB" sz="3600" dirty="0"/>
          </a:p>
          <a:p>
            <a:pPr marL="457200" indent="457200"/>
            <a:endParaRPr lang="en-GB" sz="36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885400" y="410498"/>
            <a:ext cx="3310200" cy="34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The Data Cycle</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2" name="Rectangle: Rounded Corners 1">
            <a:extLst>
              <a:ext uri="{FF2B5EF4-FFF2-40B4-BE49-F238E27FC236}">
                <a16:creationId xmlns:a16="http://schemas.microsoft.com/office/drawing/2014/main" id="{D5124801-46EE-A0A0-D791-4720C5FB1F07}"/>
              </a:ext>
            </a:extLst>
          </p:cNvPr>
          <p:cNvSpPr/>
          <p:nvPr/>
        </p:nvSpPr>
        <p:spPr>
          <a:xfrm>
            <a:off x="3323700" y="1156670"/>
            <a:ext cx="2486700" cy="476848"/>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95;p14">
            <a:extLst>
              <a:ext uri="{FF2B5EF4-FFF2-40B4-BE49-F238E27FC236}">
                <a16:creationId xmlns:a16="http://schemas.microsoft.com/office/drawing/2014/main" id="{10F78080-3DE5-6792-7B45-3F6D0F323CDB}"/>
              </a:ext>
            </a:extLst>
          </p:cNvPr>
          <p:cNvSpPr txBox="1">
            <a:spLocks/>
          </p:cNvSpPr>
          <p:nvPr/>
        </p:nvSpPr>
        <p:spPr>
          <a:xfrm>
            <a:off x="3494285" y="1166596"/>
            <a:ext cx="2348515" cy="453885"/>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Practical Issues</a:t>
            </a:r>
          </a:p>
          <a:p>
            <a:pPr marL="457200" indent="457200"/>
            <a:endParaRPr lang="en-GB" sz="3600" dirty="0"/>
          </a:p>
          <a:p>
            <a:pPr marL="457200" indent="457200"/>
            <a:endParaRPr lang="en-GB" sz="3600" dirty="0"/>
          </a:p>
        </p:txBody>
      </p:sp>
      <p:sp>
        <p:nvSpPr>
          <p:cNvPr id="6" name="Arrow: Chevron 5">
            <a:extLst>
              <a:ext uri="{FF2B5EF4-FFF2-40B4-BE49-F238E27FC236}">
                <a16:creationId xmlns:a16="http://schemas.microsoft.com/office/drawing/2014/main" id="{AFEC54C2-E47A-4005-94BA-69BACFB765C8}"/>
              </a:ext>
            </a:extLst>
          </p:cNvPr>
          <p:cNvSpPr/>
          <p:nvPr/>
        </p:nvSpPr>
        <p:spPr>
          <a:xfrm rot="7402623">
            <a:off x="1064908" y="238433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Arrow: Chevron 6">
            <a:extLst>
              <a:ext uri="{FF2B5EF4-FFF2-40B4-BE49-F238E27FC236}">
                <a16:creationId xmlns:a16="http://schemas.microsoft.com/office/drawing/2014/main" id="{BA5051C9-AB90-2DE6-F3ED-79325B8300B3}"/>
              </a:ext>
            </a:extLst>
          </p:cNvPr>
          <p:cNvSpPr/>
          <p:nvPr/>
        </p:nvSpPr>
        <p:spPr>
          <a:xfrm>
            <a:off x="3073886" y="1220738"/>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Arrow: Chevron 9">
            <a:extLst>
              <a:ext uri="{FF2B5EF4-FFF2-40B4-BE49-F238E27FC236}">
                <a16:creationId xmlns:a16="http://schemas.microsoft.com/office/drawing/2014/main" id="{AAFB7C50-8FB4-A97B-5448-2D1B8B975FEB}"/>
              </a:ext>
            </a:extLst>
          </p:cNvPr>
          <p:cNvSpPr/>
          <p:nvPr/>
        </p:nvSpPr>
        <p:spPr>
          <a:xfrm rot="10800000">
            <a:off x="5749657" y="1177443"/>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hevron 15">
            <a:extLst>
              <a:ext uri="{FF2B5EF4-FFF2-40B4-BE49-F238E27FC236}">
                <a16:creationId xmlns:a16="http://schemas.microsoft.com/office/drawing/2014/main" id="{C957E798-6759-AE39-82D6-CEE5E83962F3}"/>
              </a:ext>
            </a:extLst>
          </p:cNvPr>
          <p:cNvSpPr/>
          <p:nvPr/>
        </p:nvSpPr>
        <p:spPr>
          <a:xfrm rot="3596517">
            <a:off x="7755666" y="238042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404000" y="3653142"/>
            <a:ext cx="6205257" cy="102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Data / Information Flow Vision</a:t>
            </a:r>
          </a:p>
          <a:p>
            <a:pPr marL="342900" indent="-342900">
              <a:buFont typeface="Arial" panose="020B0604020202020204" pitchFamily="34" charset="0"/>
              <a:buChar char="•"/>
            </a:pPr>
            <a:r>
              <a:rPr lang="en-GB" sz="1900" dirty="0"/>
              <a:t>Goal Oriented</a:t>
            </a:r>
          </a:p>
        </p:txBody>
      </p:sp>
    </p:spTree>
    <p:extLst>
      <p:ext uri="{BB962C8B-B14F-4D97-AF65-F5344CB8AC3E}">
        <p14:creationId xmlns:p14="http://schemas.microsoft.com/office/powerpoint/2010/main" val="178868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916900" y="849384"/>
            <a:ext cx="3310200" cy="72033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Data</a:t>
            </a:r>
            <a:endParaRPr sz="3600" dirty="0"/>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272371" y="1630710"/>
            <a:ext cx="6665943" cy="327511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Raw material:</a:t>
            </a:r>
          </a:p>
          <a:p>
            <a:pPr marL="342900" indent="-342900">
              <a:buFont typeface="Arial" panose="020B0604020202020204" pitchFamily="34" charset="0"/>
              <a:buChar char="•"/>
            </a:pPr>
            <a:endParaRPr lang="en-GB" sz="1900" dirty="0"/>
          </a:p>
          <a:p>
            <a:pPr marL="800100" lvl="1" indent="-342900">
              <a:buFont typeface="Arial" panose="020B0604020202020204" pitchFamily="34" charset="0"/>
              <a:buChar char="•"/>
            </a:pPr>
            <a:r>
              <a:rPr lang="en-GB" sz="1900" dirty="0"/>
              <a:t>Structured and unstructured data (Variety)</a:t>
            </a:r>
          </a:p>
          <a:p>
            <a:pPr marL="800100" lvl="1" indent="-342900">
              <a:buFont typeface="Arial" panose="020B0604020202020204" pitchFamily="34" charset="0"/>
              <a:buChar char="•"/>
            </a:pPr>
            <a:endParaRPr lang="en-GB" sz="1900" dirty="0"/>
          </a:p>
          <a:p>
            <a:pPr marL="800100" lvl="1" indent="-342900">
              <a:buFont typeface="Arial" panose="020B0604020202020204" pitchFamily="34" charset="0"/>
              <a:buChar char="•"/>
            </a:pPr>
            <a:r>
              <a:rPr lang="en-GB" sz="1900" dirty="0"/>
              <a:t>Data quality issue (Veracity)</a:t>
            </a:r>
          </a:p>
          <a:p>
            <a:pPr marL="800100" lvl="1" indent="-342900">
              <a:buFont typeface="Arial" panose="020B0604020202020204" pitchFamily="34" charset="0"/>
              <a:buChar char="•"/>
            </a:pPr>
            <a:endParaRPr lang="en-GB" sz="1900" dirty="0"/>
          </a:p>
          <a:p>
            <a:pPr marL="800100" lvl="1" indent="-342900">
              <a:buFont typeface="Arial" panose="020B0604020202020204" pitchFamily="34" charset="0"/>
              <a:buChar char="•"/>
            </a:pPr>
            <a:r>
              <a:rPr lang="en-GB" sz="1900" dirty="0"/>
              <a:t>Quantity (Volume and Velocity)</a:t>
            </a:r>
          </a:p>
          <a:p>
            <a:pPr marL="800100" lvl="1"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Various sources:</a:t>
            </a:r>
          </a:p>
          <a:p>
            <a:pPr marL="342900" indent="-342900">
              <a:buFont typeface="Arial" panose="020B0604020202020204" pitchFamily="34" charset="0"/>
              <a:buChar char="•"/>
            </a:pPr>
            <a:endParaRPr lang="en-GB" sz="1900" dirty="0"/>
          </a:p>
          <a:p>
            <a:pPr marL="800100" lvl="1" indent="-342900">
              <a:buFont typeface="Arial" panose="020B0604020202020204" pitchFamily="34" charset="0"/>
              <a:buChar char="•"/>
            </a:pPr>
            <a:r>
              <a:rPr lang="en-GB" sz="1900" dirty="0"/>
              <a:t>Open data,</a:t>
            </a:r>
          </a:p>
          <a:p>
            <a:pPr marL="800100" lvl="1" indent="-342900">
              <a:buFont typeface="Arial" panose="020B0604020202020204" pitchFamily="34" charset="0"/>
              <a:buChar char="•"/>
            </a:pPr>
            <a:endParaRPr lang="en-GB" sz="1900" dirty="0"/>
          </a:p>
          <a:p>
            <a:pPr marL="800100" lvl="1" indent="-342900">
              <a:buFont typeface="Arial" panose="020B0604020202020204" pitchFamily="34" charset="0"/>
              <a:buChar char="•"/>
            </a:pPr>
            <a:r>
              <a:rPr lang="en-GB" sz="1900" dirty="0"/>
              <a:t>Proprietary data</a:t>
            </a:r>
          </a:p>
          <a:p>
            <a:pPr marL="800100" lvl="1" indent="-342900">
              <a:buFont typeface="Arial" panose="020B0604020202020204" pitchFamily="34" charset="0"/>
              <a:buChar char="•"/>
            </a:pPr>
            <a:endParaRPr lang="en-GB" sz="1900" dirty="0"/>
          </a:p>
          <a:p>
            <a:pPr marL="800100" lvl="1" indent="-342900">
              <a:buFont typeface="Arial" panose="020B0604020202020204" pitchFamily="34" charset="0"/>
              <a:buChar char="•"/>
            </a:pPr>
            <a:endParaRPr lang="en-GB" sz="1900" dirty="0"/>
          </a:p>
        </p:txBody>
      </p:sp>
    </p:spTree>
    <p:extLst>
      <p:ext uri="{BB962C8B-B14F-4D97-AF65-F5344CB8AC3E}">
        <p14:creationId xmlns:p14="http://schemas.microsoft.com/office/powerpoint/2010/main" val="2243752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1614376" y="825846"/>
            <a:ext cx="6067246" cy="107847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Acquisition, Cleaning, Storage and Integration</a:t>
            </a:r>
            <a:endParaRPr sz="3600" dirty="0"/>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239028" y="2026950"/>
            <a:ext cx="6665943" cy="32751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Get the data from the sources.</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Storage issue and availability for processing.</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Cleaning and formatting.</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Integration: Data preparation for analysis.</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Time consuming!</a:t>
            </a:r>
          </a:p>
          <a:p>
            <a:pPr marL="800100" lvl="1" indent="-342900">
              <a:buFont typeface="Arial" panose="020B0604020202020204" pitchFamily="34" charset="0"/>
              <a:buChar char="•"/>
            </a:pPr>
            <a:endParaRPr lang="en-GB" sz="1900" dirty="0"/>
          </a:p>
        </p:txBody>
      </p:sp>
    </p:spTree>
    <p:extLst>
      <p:ext uri="{BB962C8B-B14F-4D97-AF65-F5344CB8AC3E}">
        <p14:creationId xmlns:p14="http://schemas.microsoft.com/office/powerpoint/2010/main" val="4143201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916900" y="849384"/>
            <a:ext cx="3310200" cy="67461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Analysis</a:t>
            </a:r>
            <a:endParaRPr sz="3600" dirty="0"/>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272371" y="2097314"/>
            <a:ext cx="6665943" cy="28085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Extract information from the data</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Statistics/Machine learning</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Big Data: hardware is the limit (time/volume)</a:t>
            </a:r>
          </a:p>
        </p:txBody>
      </p:sp>
    </p:spTree>
    <p:extLst>
      <p:ext uri="{BB962C8B-B14F-4D97-AF65-F5344CB8AC3E}">
        <p14:creationId xmlns:p14="http://schemas.microsoft.com/office/powerpoint/2010/main" val="3153764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727950" y="1133688"/>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Big Data in More Hands</a:t>
            </a:r>
          </a:p>
          <a:p>
            <a:pPr marL="457200" lvl="0" indent="457200" algn="l" rtl="0">
              <a:spcBef>
                <a:spcPts val="0"/>
              </a:spcBef>
              <a:spcAft>
                <a:spcPts val="0"/>
              </a:spcAft>
              <a:buNone/>
            </a:pPr>
            <a:endParaRPr sz="3600" dirty="0"/>
          </a:p>
        </p:txBody>
      </p:sp>
      <p:sp>
        <p:nvSpPr>
          <p:cNvPr id="104" name="Google Shape;104;p15"/>
          <p:cNvSpPr txBox="1">
            <a:spLocks noGrp="1"/>
          </p:cNvSpPr>
          <p:nvPr>
            <p:ph type="subTitle" idx="1"/>
          </p:nvPr>
        </p:nvSpPr>
        <p:spPr>
          <a:xfrm>
            <a:off x="1777600" y="-7200"/>
            <a:ext cx="55644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a:t>Data Science all over the Media</a:t>
            </a:r>
            <a:endParaRPr sz="1900"/>
          </a:p>
        </p:txBody>
      </p:sp>
      <p:sp>
        <p:nvSpPr>
          <p:cNvPr id="105" name="Google Shape;105;p15"/>
          <p:cNvSpPr txBox="1">
            <a:spLocks noGrp="1"/>
          </p:cNvSpPr>
          <p:nvPr>
            <p:ph type="subTitle" idx="1"/>
          </p:nvPr>
        </p:nvSpPr>
        <p:spPr>
          <a:xfrm>
            <a:off x="715750" y="2693670"/>
            <a:ext cx="7688100" cy="2105375"/>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900" dirty="0"/>
              <a:t>“</a:t>
            </a:r>
            <a:r>
              <a:rPr lang="en-GB" sz="1900" i="1" dirty="0"/>
              <a:t>Software that captures lots of data and uses it to make predictions has mostly been the province of engineers skilled in arcane databases and statisticians, As the business gets bigger, however, software makers are domesticating their products in the hope they will prove attractive to a broader population</a:t>
            </a:r>
            <a:r>
              <a:rPr lang="fr" sz="1900" dirty="0"/>
              <a:t>”</a:t>
            </a:r>
            <a:endParaRPr sz="1900" dirty="0"/>
          </a:p>
        </p:txBody>
      </p:sp>
      <p:pic>
        <p:nvPicPr>
          <p:cNvPr id="4" name="Picture 3" descr="Shape">
            <a:extLst>
              <a:ext uri="{FF2B5EF4-FFF2-40B4-BE49-F238E27FC236}">
                <a16:creationId xmlns:a16="http://schemas.microsoft.com/office/drawing/2014/main" id="{D6044A72-5134-F646-204F-ADBEC781166C}"/>
              </a:ext>
            </a:extLst>
          </p:cNvPr>
          <p:cNvPicPr>
            <a:picLocks noChangeAspect="1"/>
          </p:cNvPicPr>
          <p:nvPr/>
        </p:nvPicPr>
        <p:blipFill>
          <a:blip r:embed="rId3"/>
          <a:stretch>
            <a:fillRect/>
          </a:stretch>
        </p:blipFill>
        <p:spPr>
          <a:xfrm>
            <a:off x="1097280" y="1133688"/>
            <a:ext cx="3695700" cy="207883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C76B34E3-6C6D-5D84-16EB-A51B4943DE5E}"/>
              </a:ext>
            </a:extLst>
          </p:cNvPr>
          <p:cNvPicPr>
            <a:picLocks noChangeAspect="1"/>
          </p:cNvPicPr>
          <p:nvPr/>
        </p:nvPicPr>
        <p:blipFill>
          <a:blip r:embed="rId4"/>
          <a:stretch>
            <a:fillRect/>
          </a:stretch>
        </p:blipFill>
        <p:spPr>
          <a:xfrm>
            <a:off x="5627370" y="1666532"/>
            <a:ext cx="2198370" cy="809644"/>
          </a:xfrm>
          <a:prstGeom prst="rect">
            <a:avLst/>
          </a:prstGeom>
        </p:spPr>
      </p:pic>
      <p:cxnSp>
        <p:nvCxnSpPr>
          <p:cNvPr id="8" name="Straight Connector 7">
            <a:extLst>
              <a:ext uri="{FF2B5EF4-FFF2-40B4-BE49-F238E27FC236}">
                <a16:creationId xmlns:a16="http://schemas.microsoft.com/office/drawing/2014/main" id="{6BCD9A5F-495F-422F-E515-7C548BB40EDB}"/>
              </a:ext>
            </a:extLst>
          </p:cNvPr>
          <p:cNvCxnSpPr>
            <a:cxnSpLocks/>
          </p:cNvCxnSpPr>
          <p:nvPr/>
        </p:nvCxnSpPr>
        <p:spPr>
          <a:xfrm>
            <a:off x="5341620" y="1828800"/>
            <a:ext cx="0" cy="56388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137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1876077" y="872244"/>
            <a:ext cx="5625120" cy="59079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Visualization and Interface</a:t>
            </a:r>
            <a:endParaRPr sz="3600" dirty="0"/>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272371" y="2097314"/>
            <a:ext cx="6665943" cy="28085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Reporting part: Visualization, text...</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Also used for data exploration</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Very important aspect!</a:t>
            </a:r>
          </a:p>
        </p:txBody>
      </p:sp>
    </p:spTree>
    <p:extLst>
      <p:ext uri="{BB962C8B-B14F-4D97-AF65-F5344CB8AC3E}">
        <p14:creationId xmlns:p14="http://schemas.microsoft.com/office/powerpoint/2010/main" val="253762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1545371" y="872244"/>
            <a:ext cx="7162800" cy="67461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Decision and goal-oriented analysis</a:t>
            </a:r>
            <a:endParaRPr sz="3600" dirty="0"/>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272371" y="2097314"/>
            <a:ext cx="6665943" cy="226422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Better decisions: Value</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Need to answer a problem/question!</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Need to formalize the problem: no answer</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without a question!</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Feedback everywhere...</a:t>
            </a:r>
          </a:p>
          <a:p>
            <a:pPr marL="342900" indent="-342900">
              <a:buFont typeface="Arial" panose="020B0604020202020204" pitchFamily="34" charset="0"/>
              <a:buChar char="•"/>
            </a:pPr>
            <a:endParaRPr lang="en-GB" sz="1900" dirty="0"/>
          </a:p>
        </p:txBody>
      </p:sp>
    </p:spTree>
    <p:extLst>
      <p:ext uri="{BB962C8B-B14F-4D97-AF65-F5344CB8AC3E}">
        <p14:creationId xmlns:p14="http://schemas.microsoft.com/office/powerpoint/2010/main" val="2562898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916900" y="849384"/>
            <a:ext cx="3310200" cy="34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The Data Cycle</a:t>
            </a:r>
            <a:endParaRPr sz="3600" dirty="0"/>
          </a:p>
          <a:p>
            <a:pPr marL="457200" lvl="0" indent="457200" algn="l" rtl="0">
              <a:spcBef>
                <a:spcPts val="0"/>
              </a:spcBef>
              <a:spcAft>
                <a:spcPts val="0"/>
              </a:spcAft>
              <a:buNone/>
            </a:pPr>
            <a:endParaRPr sz="3600" dirty="0"/>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272371" y="2097314"/>
            <a:ext cx="6665943" cy="226422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Better decisions: Value</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Need to answer a problem/question!</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Need to formalize the problem: no answer</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without a question!</a:t>
            </a:r>
          </a:p>
          <a:p>
            <a:pPr marL="342900" indent="-342900">
              <a:buFont typeface="Arial" panose="020B0604020202020204" pitchFamily="34" charset="0"/>
              <a:buChar char="•"/>
            </a:pPr>
            <a:endParaRPr lang="en-GB" sz="1900" dirty="0"/>
          </a:p>
          <a:p>
            <a:pPr marL="342900" indent="-342900">
              <a:buFont typeface="Arial" panose="020B0604020202020204" pitchFamily="34" charset="0"/>
              <a:buChar char="•"/>
            </a:pPr>
            <a:r>
              <a:rPr lang="en-GB" sz="1900" dirty="0"/>
              <a:t>Feedback everywhere...</a:t>
            </a:r>
          </a:p>
          <a:p>
            <a:pPr marL="342900" indent="-342900">
              <a:buFont typeface="Arial" panose="020B0604020202020204" pitchFamily="34" charset="0"/>
              <a:buChar char="•"/>
            </a:pPr>
            <a:endParaRPr lang="en-GB" sz="1900" dirty="0"/>
          </a:p>
        </p:txBody>
      </p:sp>
    </p:spTree>
    <p:extLst>
      <p:ext uri="{BB962C8B-B14F-4D97-AF65-F5344CB8AC3E}">
        <p14:creationId xmlns:p14="http://schemas.microsoft.com/office/powerpoint/2010/main" val="3398797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9" name="Rectangle: Rounded Corners 8">
            <a:extLst>
              <a:ext uri="{FF2B5EF4-FFF2-40B4-BE49-F238E27FC236}">
                <a16:creationId xmlns:a16="http://schemas.microsoft.com/office/drawing/2014/main" id="{18BDB8D3-735A-4928-2739-3B2047096AE4}"/>
              </a:ext>
            </a:extLst>
          </p:cNvPr>
          <p:cNvSpPr/>
          <p:nvPr/>
        </p:nvSpPr>
        <p:spPr>
          <a:xfrm>
            <a:off x="597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B82DEAC-3500-A99B-7D14-660854E82B48}"/>
              </a:ext>
            </a:extLst>
          </p:cNvPr>
          <p:cNvSpPr/>
          <p:nvPr/>
        </p:nvSpPr>
        <p:spPr>
          <a:xfrm>
            <a:off x="33264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215D6E2-52DA-29D4-645D-32FD662FC052}"/>
              </a:ext>
            </a:extLst>
          </p:cNvPr>
          <p:cNvSpPr/>
          <p:nvPr/>
        </p:nvSpPr>
        <p:spPr>
          <a:xfrm>
            <a:off x="7689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F2E3F85-D59C-9D97-05C8-E31F46BB4D98}"/>
              </a:ext>
            </a:extLst>
          </p:cNvPr>
          <p:cNvSpPr/>
          <p:nvPr/>
        </p:nvSpPr>
        <p:spPr>
          <a:xfrm>
            <a:off x="18576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38966F-0BDF-BDC8-DF5C-19373F5A7F72}"/>
              </a:ext>
            </a:extLst>
          </p:cNvPr>
          <p:cNvSpPr/>
          <p:nvPr/>
        </p:nvSpPr>
        <p:spPr>
          <a:xfrm>
            <a:off x="4795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AF31AA-1394-AF35-7D73-8D9F281AE677}"/>
              </a:ext>
            </a:extLst>
          </p:cNvPr>
          <p:cNvSpPr/>
          <p:nvPr/>
        </p:nvSpPr>
        <p:spPr>
          <a:xfrm>
            <a:off x="6271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Chevron 16">
            <a:extLst>
              <a:ext uri="{FF2B5EF4-FFF2-40B4-BE49-F238E27FC236}">
                <a16:creationId xmlns:a16="http://schemas.microsoft.com/office/drawing/2014/main" id="{43CD1A2B-646E-5DFD-C952-D65681FD26B2}"/>
              </a:ext>
            </a:extLst>
          </p:cNvPr>
          <p:cNvSpPr/>
          <p:nvPr/>
        </p:nvSpPr>
        <p:spPr>
          <a:xfrm>
            <a:off x="15084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hevron 17">
            <a:extLst>
              <a:ext uri="{FF2B5EF4-FFF2-40B4-BE49-F238E27FC236}">
                <a16:creationId xmlns:a16="http://schemas.microsoft.com/office/drawing/2014/main" id="{AE22243C-3ABD-AA08-FD42-DAFD94D91D2A}"/>
              </a:ext>
            </a:extLst>
          </p:cNvPr>
          <p:cNvSpPr/>
          <p:nvPr/>
        </p:nvSpPr>
        <p:spPr>
          <a:xfrm>
            <a:off x="29520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Chevron 18">
            <a:extLst>
              <a:ext uri="{FF2B5EF4-FFF2-40B4-BE49-F238E27FC236}">
                <a16:creationId xmlns:a16="http://schemas.microsoft.com/office/drawing/2014/main" id="{9C4641AC-1027-CE7F-9444-AB809121C687}"/>
              </a:ext>
            </a:extLst>
          </p:cNvPr>
          <p:cNvSpPr/>
          <p:nvPr/>
        </p:nvSpPr>
        <p:spPr>
          <a:xfrm>
            <a:off x="44136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hevron 19">
            <a:extLst>
              <a:ext uri="{FF2B5EF4-FFF2-40B4-BE49-F238E27FC236}">
                <a16:creationId xmlns:a16="http://schemas.microsoft.com/office/drawing/2014/main" id="{5C6ECB2F-D95A-D5A1-A00D-3C27EE36C39F}"/>
              </a:ext>
            </a:extLst>
          </p:cNvPr>
          <p:cNvSpPr/>
          <p:nvPr/>
        </p:nvSpPr>
        <p:spPr>
          <a:xfrm>
            <a:off x="58932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hevron 20">
            <a:extLst>
              <a:ext uri="{FF2B5EF4-FFF2-40B4-BE49-F238E27FC236}">
                <a16:creationId xmlns:a16="http://schemas.microsoft.com/office/drawing/2014/main" id="{DC59BDF4-D65B-1349-800C-DF7CA12DFCAF}"/>
              </a:ext>
            </a:extLst>
          </p:cNvPr>
          <p:cNvSpPr/>
          <p:nvPr/>
        </p:nvSpPr>
        <p:spPr>
          <a:xfrm>
            <a:off x="7336800" y="279331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Google Shape;95;p14">
            <a:extLst>
              <a:ext uri="{FF2B5EF4-FFF2-40B4-BE49-F238E27FC236}">
                <a16:creationId xmlns:a16="http://schemas.microsoft.com/office/drawing/2014/main" id="{8E907F6B-704B-7557-657D-FCABFB65DC65}"/>
              </a:ext>
            </a:extLst>
          </p:cNvPr>
          <p:cNvSpPr txBox="1">
            <a:spLocks/>
          </p:cNvSpPr>
          <p:nvPr/>
        </p:nvSpPr>
        <p:spPr>
          <a:xfrm>
            <a:off x="623771" y="2685029"/>
            <a:ext cx="780229" cy="594286"/>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Data</a:t>
            </a:r>
          </a:p>
          <a:p>
            <a:pPr marL="457200" indent="457200"/>
            <a:endParaRPr lang="en-GB" sz="3600" dirty="0"/>
          </a:p>
          <a:p>
            <a:pPr marL="457200" indent="457200"/>
            <a:endParaRPr lang="en-GB" sz="3600" dirty="0"/>
          </a:p>
        </p:txBody>
      </p:sp>
      <p:sp>
        <p:nvSpPr>
          <p:cNvPr id="23" name="Google Shape;95;p14">
            <a:extLst>
              <a:ext uri="{FF2B5EF4-FFF2-40B4-BE49-F238E27FC236}">
                <a16:creationId xmlns:a16="http://schemas.microsoft.com/office/drawing/2014/main" id="{4894B987-AEE8-EE3E-0808-2B93217A7B0D}"/>
              </a:ext>
            </a:extLst>
          </p:cNvPr>
          <p:cNvSpPr txBox="1">
            <a:spLocks/>
          </p:cNvSpPr>
          <p:nvPr/>
        </p:nvSpPr>
        <p:spPr>
          <a:xfrm>
            <a:off x="1864800" y="2559314"/>
            <a:ext cx="1033200" cy="813600"/>
          </a:xfrm>
          <a:prstGeom prst="rect">
            <a:avLst/>
          </a:prstGeom>
          <a:noFill/>
          <a:ln>
            <a:noFill/>
          </a:ln>
        </p:spPr>
        <p:txBody>
          <a:bodyPr spcFirstLastPara="1" wrap="square" lIns="91425" tIns="91425" rIns="91425" bIns="91425" anchor="t"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Acquisition, Cleaning, Storage</a:t>
            </a:r>
          </a:p>
          <a:p>
            <a:pPr marL="457200" indent="457200"/>
            <a:endParaRPr lang="en-GB" sz="3600" dirty="0"/>
          </a:p>
          <a:p>
            <a:pPr marL="457200" indent="457200"/>
            <a:endParaRPr lang="en-GB" sz="3600" dirty="0"/>
          </a:p>
        </p:txBody>
      </p:sp>
      <p:sp>
        <p:nvSpPr>
          <p:cNvPr id="24" name="Google Shape;95;p14">
            <a:extLst>
              <a:ext uri="{FF2B5EF4-FFF2-40B4-BE49-F238E27FC236}">
                <a16:creationId xmlns:a16="http://schemas.microsoft.com/office/drawing/2014/main" id="{145268F1-12D5-962A-6E37-F2DCF24B97B9}"/>
              </a:ext>
            </a:extLst>
          </p:cNvPr>
          <p:cNvSpPr txBox="1">
            <a:spLocks/>
          </p:cNvSpPr>
          <p:nvPr/>
        </p:nvSpPr>
        <p:spPr>
          <a:xfrm>
            <a:off x="3387600" y="2732114"/>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Integration</a:t>
            </a:r>
          </a:p>
          <a:p>
            <a:pPr marL="457200" indent="457200"/>
            <a:endParaRPr lang="en-GB" sz="3600" dirty="0"/>
          </a:p>
          <a:p>
            <a:pPr marL="457200" indent="457200"/>
            <a:endParaRPr lang="en-GB" sz="3600" dirty="0"/>
          </a:p>
        </p:txBody>
      </p:sp>
      <p:sp>
        <p:nvSpPr>
          <p:cNvPr id="26" name="Google Shape;95;p14">
            <a:extLst>
              <a:ext uri="{FF2B5EF4-FFF2-40B4-BE49-F238E27FC236}">
                <a16:creationId xmlns:a16="http://schemas.microsoft.com/office/drawing/2014/main" id="{796184B0-774F-43B7-4B26-5C95B3366846}"/>
              </a:ext>
            </a:extLst>
          </p:cNvPr>
          <p:cNvSpPr txBox="1">
            <a:spLocks/>
          </p:cNvSpPr>
          <p:nvPr/>
        </p:nvSpPr>
        <p:spPr>
          <a:xfrm>
            <a:off x="6286429" y="2699428"/>
            <a:ext cx="1008000" cy="8136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000" dirty="0">
                <a:solidFill>
                  <a:schemeClr val="bg1"/>
                </a:solidFill>
              </a:rPr>
              <a:t>Visualisation and Interface</a:t>
            </a:r>
          </a:p>
          <a:p>
            <a:pPr marL="457200" indent="457200"/>
            <a:endParaRPr lang="en-GB" sz="3600" dirty="0"/>
          </a:p>
          <a:p>
            <a:pPr marL="457200" indent="457200"/>
            <a:endParaRPr lang="en-GB" sz="3600" dirty="0"/>
          </a:p>
        </p:txBody>
      </p:sp>
      <p:sp>
        <p:nvSpPr>
          <p:cNvPr id="27" name="Google Shape;95;p14">
            <a:extLst>
              <a:ext uri="{FF2B5EF4-FFF2-40B4-BE49-F238E27FC236}">
                <a16:creationId xmlns:a16="http://schemas.microsoft.com/office/drawing/2014/main" id="{B2A6D65A-C1DB-089C-212B-17DAD4FCA760}"/>
              </a:ext>
            </a:extLst>
          </p:cNvPr>
          <p:cNvSpPr txBox="1">
            <a:spLocks/>
          </p:cNvSpPr>
          <p:nvPr/>
        </p:nvSpPr>
        <p:spPr>
          <a:xfrm>
            <a:off x="7765200" y="2732114"/>
            <a:ext cx="755029" cy="594286"/>
          </a:xfrm>
          <a:prstGeom prst="rect">
            <a:avLst/>
          </a:prstGeom>
          <a:noFill/>
          <a:ln>
            <a:noFill/>
          </a:ln>
        </p:spPr>
        <p:txBody>
          <a:bodyPr spcFirstLastPara="1" wrap="square" lIns="91425" tIns="91425" rIns="91425" bIns="91425" anchor="t" anchorCtr="0">
            <a:normAutofit fontScale="4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Decision Process</a:t>
            </a:r>
          </a:p>
          <a:p>
            <a:pPr marL="457200" indent="457200"/>
            <a:endParaRPr lang="en-GB" sz="3600" dirty="0"/>
          </a:p>
          <a:p>
            <a:pPr marL="457200" indent="457200"/>
            <a:endParaRPr lang="en-GB" sz="3600" dirty="0"/>
          </a:p>
        </p:txBody>
      </p:sp>
      <p:sp>
        <p:nvSpPr>
          <p:cNvPr id="28" name="Google Shape;95;p14">
            <a:extLst>
              <a:ext uri="{FF2B5EF4-FFF2-40B4-BE49-F238E27FC236}">
                <a16:creationId xmlns:a16="http://schemas.microsoft.com/office/drawing/2014/main" id="{BF7F165C-30F8-7744-E338-6A99EDE098B8}"/>
              </a:ext>
            </a:extLst>
          </p:cNvPr>
          <p:cNvSpPr txBox="1">
            <a:spLocks/>
          </p:cNvSpPr>
          <p:nvPr/>
        </p:nvSpPr>
        <p:spPr>
          <a:xfrm>
            <a:off x="4914000" y="2754778"/>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Analysis</a:t>
            </a:r>
          </a:p>
          <a:p>
            <a:pPr marL="457200" indent="457200"/>
            <a:endParaRPr lang="en-GB" sz="3600" dirty="0"/>
          </a:p>
          <a:p>
            <a:pPr marL="457200" indent="457200"/>
            <a:endParaRPr lang="en-GB" sz="36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752617" y="1339297"/>
            <a:ext cx="36612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Real Data Cycle</a:t>
            </a:r>
            <a:endParaRPr sz="3600" dirty="0"/>
          </a:p>
          <a:p>
            <a:pPr marL="457200" lvl="0" indent="457200" algn="l" rtl="0">
              <a:spcBef>
                <a:spcPts val="0"/>
              </a:spcBef>
              <a:spcAft>
                <a:spcPts val="0"/>
              </a:spcAft>
              <a:buNone/>
            </a:pPr>
            <a:endParaRPr sz="3600" dirty="0"/>
          </a:p>
        </p:txBody>
      </p:sp>
      <p:sp>
        <p:nvSpPr>
          <p:cNvPr id="30" name="Google Shape;96;p14">
            <a:extLst>
              <a:ext uri="{FF2B5EF4-FFF2-40B4-BE49-F238E27FC236}">
                <a16:creationId xmlns:a16="http://schemas.microsoft.com/office/drawing/2014/main" id="{81E38CCE-49F0-2F22-D8C7-196F9689C69B}"/>
              </a:ext>
            </a:extLst>
          </p:cNvPr>
          <p:cNvSpPr txBox="1">
            <a:spLocks/>
          </p:cNvSpPr>
          <p:nvPr/>
        </p:nvSpPr>
        <p:spPr>
          <a:xfrm>
            <a:off x="1404000" y="3744582"/>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Data / Information Flow Vision</a:t>
            </a:r>
          </a:p>
        </p:txBody>
      </p:sp>
    </p:spTree>
    <p:extLst>
      <p:ext uri="{BB962C8B-B14F-4D97-AF65-F5344CB8AC3E}">
        <p14:creationId xmlns:p14="http://schemas.microsoft.com/office/powerpoint/2010/main" val="2595751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5" name="Block Arc 4">
            <a:extLst>
              <a:ext uri="{FF2B5EF4-FFF2-40B4-BE49-F238E27FC236}">
                <a16:creationId xmlns:a16="http://schemas.microsoft.com/office/drawing/2014/main" id="{D2F2A2BD-3B9D-E205-438F-0EA7EAE24EB5}"/>
              </a:ext>
            </a:extLst>
          </p:cNvPr>
          <p:cNvSpPr/>
          <p:nvPr/>
        </p:nvSpPr>
        <p:spPr>
          <a:xfrm rot="1821881">
            <a:off x="5015178" y="1515422"/>
            <a:ext cx="3176056" cy="1664264"/>
          </a:xfrm>
          <a:prstGeom prst="blockArc">
            <a:avLst>
              <a:gd name="adj1" fmla="val 10800000"/>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Block Arc 3">
            <a:extLst>
              <a:ext uri="{FF2B5EF4-FFF2-40B4-BE49-F238E27FC236}">
                <a16:creationId xmlns:a16="http://schemas.microsoft.com/office/drawing/2014/main" id="{A24FAD69-8558-AE37-A873-DAC37639F5B4}"/>
              </a:ext>
            </a:extLst>
          </p:cNvPr>
          <p:cNvSpPr/>
          <p:nvPr/>
        </p:nvSpPr>
        <p:spPr>
          <a:xfrm rot="19699465">
            <a:off x="880585" y="1594646"/>
            <a:ext cx="3176056" cy="1664264"/>
          </a:xfrm>
          <a:prstGeom prst="blockArc">
            <a:avLst>
              <a:gd name="adj1" fmla="val 10800000"/>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9" name="Rectangle: Rounded Corners 8">
            <a:extLst>
              <a:ext uri="{FF2B5EF4-FFF2-40B4-BE49-F238E27FC236}">
                <a16:creationId xmlns:a16="http://schemas.microsoft.com/office/drawing/2014/main" id="{18BDB8D3-735A-4928-2739-3B2047096AE4}"/>
              </a:ext>
            </a:extLst>
          </p:cNvPr>
          <p:cNvSpPr/>
          <p:nvPr/>
        </p:nvSpPr>
        <p:spPr>
          <a:xfrm>
            <a:off x="597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B82DEAC-3500-A99B-7D14-660854E82B48}"/>
              </a:ext>
            </a:extLst>
          </p:cNvPr>
          <p:cNvSpPr/>
          <p:nvPr/>
        </p:nvSpPr>
        <p:spPr>
          <a:xfrm>
            <a:off x="33264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215D6E2-52DA-29D4-645D-32FD662FC052}"/>
              </a:ext>
            </a:extLst>
          </p:cNvPr>
          <p:cNvSpPr/>
          <p:nvPr/>
        </p:nvSpPr>
        <p:spPr>
          <a:xfrm>
            <a:off x="7689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F2E3F85-D59C-9D97-05C8-E31F46BB4D98}"/>
              </a:ext>
            </a:extLst>
          </p:cNvPr>
          <p:cNvSpPr/>
          <p:nvPr/>
        </p:nvSpPr>
        <p:spPr>
          <a:xfrm>
            <a:off x="18576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38966F-0BDF-BDC8-DF5C-19373F5A7F72}"/>
              </a:ext>
            </a:extLst>
          </p:cNvPr>
          <p:cNvSpPr/>
          <p:nvPr/>
        </p:nvSpPr>
        <p:spPr>
          <a:xfrm>
            <a:off x="4795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AF31AA-1394-AF35-7D73-8D9F281AE677}"/>
              </a:ext>
            </a:extLst>
          </p:cNvPr>
          <p:cNvSpPr/>
          <p:nvPr/>
        </p:nvSpPr>
        <p:spPr>
          <a:xfrm>
            <a:off x="6271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Chevron 16">
            <a:extLst>
              <a:ext uri="{FF2B5EF4-FFF2-40B4-BE49-F238E27FC236}">
                <a16:creationId xmlns:a16="http://schemas.microsoft.com/office/drawing/2014/main" id="{43CD1A2B-646E-5DFD-C952-D65681FD26B2}"/>
              </a:ext>
            </a:extLst>
          </p:cNvPr>
          <p:cNvSpPr/>
          <p:nvPr/>
        </p:nvSpPr>
        <p:spPr>
          <a:xfrm>
            <a:off x="15084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hevron 17">
            <a:extLst>
              <a:ext uri="{FF2B5EF4-FFF2-40B4-BE49-F238E27FC236}">
                <a16:creationId xmlns:a16="http://schemas.microsoft.com/office/drawing/2014/main" id="{AE22243C-3ABD-AA08-FD42-DAFD94D91D2A}"/>
              </a:ext>
            </a:extLst>
          </p:cNvPr>
          <p:cNvSpPr/>
          <p:nvPr/>
        </p:nvSpPr>
        <p:spPr>
          <a:xfrm>
            <a:off x="29520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Chevron 18">
            <a:extLst>
              <a:ext uri="{FF2B5EF4-FFF2-40B4-BE49-F238E27FC236}">
                <a16:creationId xmlns:a16="http://schemas.microsoft.com/office/drawing/2014/main" id="{9C4641AC-1027-CE7F-9444-AB809121C687}"/>
              </a:ext>
            </a:extLst>
          </p:cNvPr>
          <p:cNvSpPr/>
          <p:nvPr/>
        </p:nvSpPr>
        <p:spPr>
          <a:xfrm>
            <a:off x="44136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hevron 19">
            <a:extLst>
              <a:ext uri="{FF2B5EF4-FFF2-40B4-BE49-F238E27FC236}">
                <a16:creationId xmlns:a16="http://schemas.microsoft.com/office/drawing/2014/main" id="{5C6ECB2F-D95A-D5A1-A00D-3C27EE36C39F}"/>
              </a:ext>
            </a:extLst>
          </p:cNvPr>
          <p:cNvSpPr/>
          <p:nvPr/>
        </p:nvSpPr>
        <p:spPr>
          <a:xfrm>
            <a:off x="58932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hevron 20">
            <a:extLst>
              <a:ext uri="{FF2B5EF4-FFF2-40B4-BE49-F238E27FC236}">
                <a16:creationId xmlns:a16="http://schemas.microsoft.com/office/drawing/2014/main" id="{DC59BDF4-D65B-1349-800C-DF7CA12DFCAF}"/>
              </a:ext>
            </a:extLst>
          </p:cNvPr>
          <p:cNvSpPr/>
          <p:nvPr/>
        </p:nvSpPr>
        <p:spPr>
          <a:xfrm>
            <a:off x="7336800" y="279331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Google Shape;95;p14">
            <a:extLst>
              <a:ext uri="{FF2B5EF4-FFF2-40B4-BE49-F238E27FC236}">
                <a16:creationId xmlns:a16="http://schemas.microsoft.com/office/drawing/2014/main" id="{8E907F6B-704B-7557-657D-FCABFB65DC65}"/>
              </a:ext>
            </a:extLst>
          </p:cNvPr>
          <p:cNvSpPr txBox="1">
            <a:spLocks/>
          </p:cNvSpPr>
          <p:nvPr/>
        </p:nvSpPr>
        <p:spPr>
          <a:xfrm>
            <a:off x="623771" y="2732114"/>
            <a:ext cx="780229" cy="453885"/>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Data</a:t>
            </a:r>
          </a:p>
          <a:p>
            <a:pPr marL="457200" indent="457200"/>
            <a:endParaRPr lang="en-GB" sz="3600" dirty="0"/>
          </a:p>
          <a:p>
            <a:pPr marL="457200" indent="457200"/>
            <a:endParaRPr lang="en-GB" sz="3600" dirty="0"/>
          </a:p>
        </p:txBody>
      </p:sp>
      <p:sp>
        <p:nvSpPr>
          <p:cNvPr id="23" name="Google Shape;95;p14">
            <a:extLst>
              <a:ext uri="{FF2B5EF4-FFF2-40B4-BE49-F238E27FC236}">
                <a16:creationId xmlns:a16="http://schemas.microsoft.com/office/drawing/2014/main" id="{4894B987-AEE8-EE3E-0808-2B93217A7B0D}"/>
              </a:ext>
            </a:extLst>
          </p:cNvPr>
          <p:cNvSpPr txBox="1">
            <a:spLocks/>
          </p:cNvSpPr>
          <p:nvPr/>
        </p:nvSpPr>
        <p:spPr>
          <a:xfrm>
            <a:off x="1864800" y="2559314"/>
            <a:ext cx="1033200" cy="813600"/>
          </a:xfrm>
          <a:prstGeom prst="rect">
            <a:avLst/>
          </a:prstGeom>
          <a:noFill/>
          <a:ln>
            <a:noFill/>
          </a:ln>
        </p:spPr>
        <p:txBody>
          <a:bodyPr spcFirstLastPara="1" wrap="square" lIns="91425" tIns="91425" rIns="91425" bIns="91425" anchor="t"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Acquisition, Cleaning, Storage</a:t>
            </a:r>
          </a:p>
          <a:p>
            <a:pPr marL="457200" indent="457200"/>
            <a:endParaRPr lang="en-GB" sz="3600" dirty="0"/>
          </a:p>
          <a:p>
            <a:pPr marL="457200" indent="457200"/>
            <a:endParaRPr lang="en-GB" sz="3600" dirty="0"/>
          </a:p>
        </p:txBody>
      </p:sp>
      <p:sp>
        <p:nvSpPr>
          <p:cNvPr id="24" name="Google Shape;95;p14">
            <a:extLst>
              <a:ext uri="{FF2B5EF4-FFF2-40B4-BE49-F238E27FC236}">
                <a16:creationId xmlns:a16="http://schemas.microsoft.com/office/drawing/2014/main" id="{145268F1-12D5-962A-6E37-F2DCF24B97B9}"/>
              </a:ext>
            </a:extLst>
          </p:cNvPr>
          <p:cNvSpPr txBox="1">
            <a:spLocks/>
          </p:cNvSpPr>
          <p:nvPr/>
        </p:nvSpPr>
        <p:spPr>
          <a:xfrm>
            <a:off x="3387600" y="2732114"/>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Integration</a:t>
            </a:r>
          </a:p>
          <a:p>
            <a:pPr marL="457200" indent="457200"/>
            <a:endParaRPr lang="en-GB" sz="3600" dirty="0"/>
          </a:p>
          <a:p>
            <a:pPr marL="457200" indent="457200"/>
            <a:endParaRPr lang="en-GB" sz="3600" dirty="0"/>
          </a:p>
        </p:txBody>
      </p:sp>
      <p:sp>
        <p:nvSpPr>
          <p:cNvPr id="26" name="Google Shape;95;p14">
            <a:extLst>
              <a:ext uri="{FF2B5EF4-FFF2-40B4-BE49-F238E27FC236}">
                <a16:creationId xmlns:a16="http://schemas.microsoft.com/office/drawing/2014/main" id="{796184B0-774F-43B7-4B26-5C95B3366846}"/>
              </a:ext>
            </a:extLst>
          </p:cNvPr>
          <p:cNvSpPr txBox="1">
            <a:spLocks/>
          </p:cNvSpPr>
          <p:nvPr/>
        </p:nvSpPr>
        <p:spPr>
          <a:xfrm>
            <a:off x="6286429" y="2699428"/>
            <a:ext cx="1008000" cy="8136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000" dirty="0">
                <a:solidFill>
                  <a:schemeClr val="bg1"/>
                </a:solidFill>
              </a:rPr>
              <a:t>Visualisation and Interface</a:t>
            </a:r>
          </a:p>
          <a:p>
            <a:pPr marL="457200" indent="457200"/>
            <a:endParaRPr lang="en-GB" sz="3600" dirty="0"/>
          </a:p>
          <a:p>
            <a:pPr marL="457200" indent="457200"/>
            <a:endParaRPr lang="en-GB" sz="3600" dirty="0"/>
          </a:p>
        </p:txBody>
      </p:sp>
      <p:sp>
        <p:nvSpPr>
          <p:cNvPr id="27" name="Google Shape;95;p14">
            <a:extLst>
              <a:ext uri="{FF2B5EF4-FFF2-40B4-BE49-F238E27FC236}">
                <a16:creationId xmlns:a16="http://schemas.microsoft.com/office/drawing/2014/main" id="{B2A6D65A-C1DB-089C-212B-17DAD4FCA760}"/>
              </a:ext>
            </a:extLst>
          </p:cNvPr>
          <p:cNvSpPr txBox="1">
            <a:spLocks/>
          </p:cNvSpPr>
          <p:nvPr/>
        </p:nvSpPr>
        <p:spPr>
          <a:xfrm>
            <a:off x="7765200" y="2732114"/>
            <a:ext cx="755029" cy="594286"/>
          </a:xfrm>
          <a:prstGeom prst="rect">
            <a:avLst/>
          </a:prstGeom>
          <a:noFill/>
          <a:ln>
            <a:noFill/>
          </a:ln>
        </p:spPr>
        <p:txBody>
          <a:bodyPr spcFirstLastPara="1" wrap="square" lIns="91425" tIns="91425" rIns="91425" bIns="91425" anchor="t" anchorCtr="0">
            <a:normAutofit fontScale="4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Decision Process</a:t>
            </a:r>
          </a:p>
          <a:p>
            <a:pPr marL="457200" indent="457200"/>
            <a:endParaRPr lang="en-GB" sz="3600" dirty="0"/>
          </a:p>
          <a:p>
            <a:pPr marL="457200" indent="457200"/>
            <a:endParaRPr lang="en-GB" sz="3600" dirty="0"/>
          </a:p>
        </p:txBody>
      </p:sp>
      <p:sp>
        <p:nvSpPr>
          <p:cNvPr id="28" name="Google Shape;95;p14">
            <a:extLst>
              <a:ext uri="{FF2B5EF4-FFF2-40B4-BE49-F238E27FC236}">
                <a16:creationId xmlns:a16="http://schemas.microsoft.com/office/drawing/2014/main" id="{BF7F165C-30F8-7744-E338-6A99EDE098B8}"/>
              </a:ext>
            </a:extLst>
          </p:cNvPr>
          <p:cNvSpPr txBox="1">
            <a:spLocks/>
          </p:cNvSpPr>
          <p:nvPr/>
        </p:nvSpPr>
        <p:spPr>
          <a:xfrm>
            <a:off x="4914000" y="2754778"/>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Analysis</a:t>
            </a:r>
          </a:p>
          <a:p>
            <a:pPr marL="457200" indent="457200"/>
            <a:endParaRPr lang="en-GB" sz="3600" dirty="0"/>
          </a:p>
          <a:p>
            <a:pPr marL="457200" indent="457200"/>
            <a:endParaRPr lang="en-GB" sz="36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2885400" y="410498"/>
            <a:ext cx="3310200" cy="34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Real Data Cycle</a:t>
            </a:r>
            <a:endParaRPr sz="3600" dirty="0"/>
          </a:p>
          <a:p>
            <a:pPr marL="457200" lvl="0" indent="457200" algn="l" rtl="0">
              <a:spcBef>
                <a:spcPts val="0"/>
              </a:spcBef>
              <a:spcAft>
                <a:spcPts val="0"/>
              </a:spcAft>
              <a:buNone/>
            </a:pPr>
            <a:endParaRPr sz="3600" dirty="0"/>
          </a:p>
        </p:txBody>
      </p:sp>
      <p:sp>
        <p:nvSpPr>
          <p:cNvPr id="2" name="Rectangle: Rounded Corners 1">
            <a:extLst>
              <a:ext uri="{FF2B5EF4-FFF2-40B4-BE49-F238E27FC236}">
                <a16:creationId xmlns:a16="http://schemas.microsoft.com/office/drawing/2014/main" id="{D5124801-46EE-A0A0-D791-4720C5FB1F07}"/>
              </a:ext>
            </a:extLst>
          </p:cNvPr>
          <p:cNvSpPr/>
          <p:nvPr/>
        </p:nvSpPr>
        <p:spPr>
          <a:xfrm>
            <a:off x="3323700" y="1156670"/>
            <a:ext cx="2486700" cy="476848"/>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95;p14">
            <a:extLst>
              <a:ext uri="{FF2B5EF4-FFF2-40B4-BE49-F238E27FC236}">
                <a16:creationId xmlns:a16="http://schemas.microsoft.com/office/drawing/2014/main" id="{10F78080-3DE5-6792-7B45-3F6D0F323CDB}"/>
              </a:ext>
            </a:extLst>
          </p:cNvPr>
          <p:cNvSpPr txBox="1">
            <a:spLocks/>
          </p:cNvSpPr>
          <p:nvPr/>
        </p:nvSpPr>
        <p:spPr>
          <a:xfrm>
            <a:off x="3494285" y="1166596"/>
            <a:ext cx="2348515" cy="453885"/>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Practical Issues</a:t>
            </a:r>
          </a:p>
          <a:p>
            <a:pPr marL="457200" indent="457200"/>
            <a:endParaRPr lang="en-GB" sz="3600" dirty="0"/>
          </a:p>
          <a:p>
            <a:pPr marL="457200" indent="457200"/>
            <a:endParaRPr lang="en-GB" sz="3600" dirty="0"/>
          </a:p>
        </p:txBody>
      </p:sp>
      <p:sp>
        <p:nvSpPr>
          <p:cNvPr id="6" name="Arrow: Chevron 5">
            <a:extLst>
              <a:ext uri="{FF2B5EF4-FFF2-40B4-BE49-F238E27FC236}">
                <a16:creationId xmlns:a16="http://schemas.microsoft.com/office/drawing/2014/main" id="{AFEC54C2-E47A-4005-94BA-69BACFB765C8}"/>
              </a:ext>
            </a:extLst>
          </p:cNvPr>
          <p:cNvSpPr/>
          <p:nvPr/>
        </p:nvSpPr>
        <p:spPr>
          <a:xfrm rot="7402623">
            <a:off x="1064908" y="238433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Arrow: Chevron 6">
            <a:extLst>
              <a:ext uri="{FF2B5EF4-FFF2-40B4-BE49-F238E27FC236}">
                <a16:creationId xmlns:a16="http://schemas.microsoft.com/office/drawing/2014/main" id="{BA5051C9-AB90-2DE6-F3ED-79325B8300B3}"/>
              </a:ext>
            </a:extLst>
          </p:cNvPr>
          <p:cNvSpPr/>
          <p:nvPr/>
        </p:nvSpPr>
        <p:spPr>
          <a:xfrm>
            <a:off x="3073886" y="1220738"/>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Arrow: Chevron 9">
            <a:extLst>
              <a:ext uri="{FF2B5EF4-FFF2-40B4-BE49-F238E27FC236}">
                <a16:creationId xmlns:a16="http://schemas.microsoft.com/office/drawing/2014/main" id="{AAFB7C50-8FB4-A97B-5448-2D1B8B975FEB}"/>
              </a:ext>
            </a:extLst>
          </p:cNvPr>
          <p:cNvSpPr/>
          <p:nvPr/>
        </p:nvSpPr>
        <p:spPr>
          <a:xfrm rot="10800000">
            <a:off x="5749657" y="1177443"/>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hevron 15">
            <a:extLst>
              <a:ext uri="{FF2B5EF4-FFF2-40B4-BE49-F238E27FC236}">
                <a16:creationId xmlns:a16="http://schemas.microsoft.com/office/drawing/2014/main" id="{C957E798-6759-AE39-82D6-CEE5E83962F3}"/>
              </a:ext>
            </a:extLst>
          </p:cNvPr>
          <p:cNvSpPr/>
          <p:nvPr/>
        </p:nvSpPr>
        <p:spPr>
          <a:xfrm rot="3596517">
            <a:off x="7755666" y="238042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Google Shape;96;p14">
            <a:extLst>
              <a:ext uri="{FF2B5EF4-FFF2-40B4-BE49-F238E27FC236}">
                <a16:creationId xmlns:a16="http://schemas.microsoft.com/office/drawing/2014/main" id="{76A0E15F-2EBE-35EA-2350-CE9802D0448B}"/>
              </a:ext>
            </a:extLst>
          </p:cNvPr>
          <p:cNvSpPr txBox="1">
            <a:spLocks/>
          </p:cNvSpPr>
          <p:nvPr/>
        </p:nvSpPr>
        <p:spPr>
          <a:xfrm>
            <a:off x="1404000" y="3740239"/>
            <a:ext cx="5219855" cy="13985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Data / Information Flow Vision</a:t>
            </a:r>
          </a:p>
          <a:p>
            <a:pPr marL="342900" indent="-342900">
              <a:buFont typeface="Arial" panose="020B0604020202020204" pitchFamily="34" charset="0"/>
              <a:buChar char="•"/>
            </a:pPr>
            <a:r>
              <a:rPr lang="en-GB" sz="1900" dirty="0"/>
              <a:t>Goal Oriented</a:t>
            </a:r>
          </a:p>
        </p:txBody>
      </p:sp>
    </p:spTree>
    <p:extLst>
      <p:ext uri="{BB962C8B-B14F-4D97-AF65-F5344CB8AC3E}">
        <p14:creationId xmlns:p14="http://schemas.microsoft.com/office/powerpoint/2010/main" val="3510064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5" name="Block Arc 34">
            <a:extLst>
              <a:ext uri="{FF2B5EF4-FFF2-40B4-BE49-F238E27FC236}">
                <a16:creationId xmlns:a16="http://schemas.microsoft.com/office/drawing/2014/main" id="{308D884E-E9A4-A72C-959D-F8473FF83B4F}"/>
              </a:ext>
            </a:extLst>
          </p:cNvPr>
          <p:cNvSpPr/>
          <p:nvPr/>
        </p:nvSpPr>
        <p:spPr>
          <a:xfrm rot="1000579">
            <a:off x="3983249" y="1594191"/>
            <a:ext cx="3346559" cy="1664264"/>
          </a:xfrm>
          <a:prstGeom prst="blockArc">
            <a:avLst>
              <a:gd name="adj1" fmla="val 12025498"/>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Block Arc 33">
            <a:extLst>
              <a:ext uri="{FF2B5EF4-FFF2-40B4-BE49-F238E27FC236}">
                <a16:creationId xmlns:a16="http://schemas.microsoft.com/office/drawing/2014/main" id="{FFE49A2B-46DE-9E0D-BFB2-15A848C355B3}"/>
              </a:ext>
            </a:extLst>
          </p:cNvPr>
          <p:cNvSpPr/>
          <p:nvPr/>
        </p:nvSpPr>
        <p:spPr>
          <a:xfrm rot="11148531">
            <a:off x="987064" y="2905167"/>
            <a:ext cx="1271169" cy="720211"/>
          </a:xfrm>
          <a:prstGeom prst="blockArc">
            <a:avLst>
              <a:gd name="adj1" fmla="val 10800000"/>
              <a:gd name="adj2" fmla="val 21509999"/>
              <a:gd name="adj3" fmla="val 7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Block Arc 32">
            <a:extLst>
              <a:ext uri="{FF2B5EF4-FFF2-40B4-BE49-F238E27FC236}">
                <a16:creationId xmlns:a16="http://schemas.microsoft.com/office/drawing/2014/main" id="{326987D3-A298-CB2A-5AA0-8CD3F275793F}"/>
              </a:ext>
            </a:extLst>
          </p:cNvPr>
          <p:cNvSpPr/>
          <p:nvPr/>
        </p:nvSpPr>
        <p:spPr>
          <a:xfrm rot="10800000">
            <a:off x="2283687" y="2982511"/>
            <a:ext cx="1433013" cy="720211"/>
          </a:xfrm>
          <a:prstGeom prst="blockArc">
            <a:avLst>
              <a:gd name="adj1" fmla="val 10800000"/>
              <a:gd name="adj2" fmla="val 21509999"/>
              <a:gd name="adj3" fmla="val 7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Block Arc 31">
            <a:extLst>
              <a:ext uri="{FF2B5EF4-FFF2-40B4-BE49-F238E27FC236}">
                <a16:creationId xmlns:a16="http://schemas.microsoft.com/office/drawing/2014/main" id="{B64AB290-505B-FF06-D081-F7869C994A25}"/>
              </a:ext>
            </a:extLst>
          </p:cNvPr>
          <p:cNvSpPr/>
          <p:nvPr/>
        </p:nvSpPr>
        <p:spPr>
          <a:xfrm rot="10800000">
            <a:off x="3773006" y="2990414"/>
            <a:ext cx="1433013" cy="720211"/>
          </a:xfrm>
          <a:prstGeom prst="blockArc">
            <a:avLst>
              <a:gd name="adj1" fmla="val 10800000"/>
              <a:gd name="adj2" fmla="val 21509999"/>
              <a:gd name="adj3" fmla="val 7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Block Arc 30">
            <a:extLst>
              <a:ext uri="{FF2B5EF4-FFF2-40B4-BE49-F238E27FC236}">
                <a16:creationId xmlns:a16="http://schemas.microsoft.com/office/drawing/2014/main" id="{DFDDC32D-F958-0B44-D1F5-BD1CDA81FE60}"/>
              </a:ext>
            </a:extLst>
          </p:cNvPr>
          <p:cNvSpPr/>
          <p:nvPr/>
        </p:nvSpPr>
        <p:spPr>
          <a:xfrm rot="10800000">
            <a:off x="5245574" y="2966294"/>
            <a:ext cx="1433013" cy="720211"/>
          </a:xfrm>
          <a:prstGeom prst="blockArc">
            <a:avLst>
              <a:gd name="adj1" fmla="val 10800000"/>
              <a:gd name="adj2" fmla="val 21509999"/>
              <a:gd name="adj3" fmla="val 7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Block Arc 29">
            <a:extLst>
              <a:ext uri="{FF2B5EF4-FFF2-40B4-BE49-F238E27FC236}">
                <a16:creationId xmlns:a16="http://schemas.microsoft.com/office/drawing/2014/main" id="{ED987BD7-8217-04A1-4ED2-69B2C0D9A914}"/>
              </a:ext>
            </a:extLst>
          </p:cNvPr>
          <p:cNvSpPr/>
          <p:nvPr/>
        </p:nvSpPr>
        <p:spPr>
          <a:xfrm rot="10506425">
            <a:off x="6764575" y="2922709"/>
            <a:ext cx="1433013" cy="720211"/>
          </a:xfrm>
          <a:prstGeom prst="blockArc">
            <a:avLst>
              <a:gd name="adj1" fmla="val 10800000"/>
              <a:gd name="adj2" fmla="val 21509999"/>
              <a:gd name="adj3" fmla="val 7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Block Arc 4">
            <a:extLst>
              <a:ext uri="{FF2B5EF4-FFF2-40B4-BE49-F238E27FC236}">
                <a16:creationId xmlns:a16="http://schemas.microsoft.com/office/drawing/2014/main" id="{D2F2A2BD-3B9D-E205-438F-0EA7EAE24EB5}"/>
              </a:ext>
            </a:extLst>
          </p:cNvPr>
          <p:cNvSpPr/>
          <p:nvPr/>
        </p:nvSpPr>
        <p:spPr>
          <a:xfrm rot="1821881">
            <a:off x="5015178" y="1515422"/>
            <a:ext cx="3176056" cy="1664264"/>
          </a:xfrm>
          <a:prstGeom prst="blockArc">
            <a:avLst>
              <a:gd name="adj1" fmla="val 10800000"/>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Block Arc 3">
            <a:extLst>
              <a:ext uri="{FF2B5EF4-FFF2-40B4-BE49-F238E27FC236}">
                <a16:creationId xmlns:a16="http://schemas.microsoft.com/office/drawing/2014/main" id="{A24FAD69-8558-AE37-A873-DAC37639F5B4}"/>
              </a:ext>
            </a:extLst>
          </p:cNvPr>
          <p:cNvSpPr/>
          <p:nvPr/>
        </p:nvSpPr>
        <p:spPr>
          <a:xfrm rot="19699465">
            <a:off x="880585" y="1594646"/>
            <a:ext cx="3176056" cy="1664264"/>
          </a:xfrm>
          <a:prstGeom prst="blockArc">
            <a:avLst>
              <a:gd name="adj1" fmla="val 10800000"/>
              <a:gd name="adj2" fmla="val 21482886"/>
              <a:gd name="adj3" fmla="val 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9" name="Rectangle: Rounded Corners 8">
            <a:extLst>
              <a:ext uri="{FF2B5EF4-FFF2-40B4-BE49-F238E27FC236}">
                <a16:creationId xmlns:a16="http://schemas.microsoft.com/office/drawing/2014/main" id="{18BDB8D3-735A-4928-2739-3B2047096AE4}"/>
              </a:ext>
            </a:extLst>
          </p:cNvPr>
          <p:cNvSpPr/>
          <p:nvPr/>
        </p:nvSpPr>
        <p:spPr>
          <a:xfrm>
            <a:off x="597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B82DEAC-3500-A99B-7D14-660854E82B48}"/>
              </a:ext>
            </a:extLst>
          </p:cNvPr>
          <p:cNvSpPr/>
          <p:nvPr/>
        </p:nvSpPr>
        <p:spPr>
          <a:xfrm>
            <a:off x="33264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215D6E2-52DA-29D4-645D-32FD662FC052}"/>
              </a:ext>
            </a:extLst>
          </p:cNvPr>
          <p:cNvSpPr/>
          <p:nvPr/>
        </p:nvSpPr>
        <p:spPr>
          <a:xfrm>
            <a:off x="7689600" y="2652914"/>
            <a:ext cx="856800" cy="626400"/>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F2E3F85-D59C-9D97-05C8-E31F46BB4D98}"/>
              </a:ext>
            </a:extLst>
          </p:cNvPr>
          <p:cNvSpPr/>
          <p:nvPr/>
        </p:nvSpPr>
        <p:spPr>
          <a:xfrm>
            <a:off x="18576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38966F-0BDF-BDC8-DF5C-19373F5A7F72}"/>
              </a:ext>
            </a:extLst>
          </p:cNvPr>
          <p:cNvSpPr/>
          <p:nvPr/>
        </p:nvSpPr>
        <p:spPr>
          <a:xfrm>
            <a:off x="4795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AF31AA-1394-AF35-7D73-8D9F281AE677}"/>
              </a:ext>
            </a:extLst>
          </p:cNvPr>
          <p:cNvSpPr/>
          <p:nvPr/>
        </p:nvSpPr>
        <p:spPr>
          <a:xfrm>
            <a:off x="6271200" y="2559314"/>
            <a:ext cx="1015200" cy="813600"/>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Chevron 16">
            <a:extLst>
              <a:ext uri="{FF2B5EF4-FFF2-40B4-BE49-F238E27FC236}">
                <a16:creationId xmlns:a16="http://schemas.microsoft.com/office/drawing/2014/main" id="{43CD1A2B-646E-5DFD-C952-D65681FD26B2}"/>
              </a:ext>
            </a:extLst>
          </p:cNvPr>
          <p:cNvSpPr/>
          <p:nvPr/>
        </p:nvSpPr>
        <p:spPr>
          <a:xfrm>
            <a:off x="15084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hevron 17">
            <a:extLst>
              <a:ext uri="{FF2B5EF4-FFF2-40B4-BE49-F238E27FC236}">
                <a16:creationId xmlns:a16="http://schemas.microsoft.com/office/drawing/2014/main" id="{AE22243C-3ABD-AA08-FD42-DAFD94D91D2A}"/>
              </a:ext>
            </a:extLst>
          </p:cNvPr>
          <p:cNvSpPr/>
          <p:nvPr/>
        </p:nvSpPr>
        <p:spPr>
          <a:xfrm>
            <a:off x="29520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Arrow: Chevron 18">
            <a:extLst>
              <a:ext uri="{FF2B5EF4-FFF2-40B4-BE49-F238E27FC236}">
                <a16:creationId xmlns:a16="http://schemas.microsoft.com/office/drawing/2014/main" id="{9C4641AC-1027-CE7F-9444-AB809121C687}"/>
              </a:ext>
            </a:extLst>
          </p:cNvPr>
          <p:cNvSpPr/>
          <p:nvPr/>
        </p:nvSpPr>
        <p:spPr>
          <a:xfrm>
            <a:off x="44136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hevron 19">
            <a:extLst>
              <a:ext uri="{FF2B5EF4-FFF2-40B4-BE49-F238E27FC236}">
                <a16:creationId xmlns:a16="http://schemas.microsoft.com/office/drawing/2014/main" id="{5C6ECB2F-D95A-D5A1-A00D-3C27EE36C39F}"/>
              </a:ext>
            </a:extLst>
          </p:cNvPr>
          <p:cNvSpPr/>
          <p:nvPr/>
        </p:nvSpPr>
        <p:spPr>
          <a:xfrm>
            <a:off x="5893200" y="278026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hevron 20">
            <a:extLst>
              <a:ext uri="{FF2B5EF4-FFF2-40B4-BE49-F238E27FC236}">
                <a16:creationId xmlns:a16="http://schemas.microsoft.com/office/drawing/2014/main" id="{DC59BDF4-D65B-1349-800C-DF7CA12DFCAF}"/>
              </a:ext>
            </a:extLst>
          </p:cNvPr>
          <p:cNvSpPr/>
          <p:nvPr/>
        </p:nvSpPr>
        <p:spPr>
          <a:xfrm>
            <a:off x="7336800" y="279331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Google Shape;95;p14">
            <a:extLst>
              <a:ext uri="{FF2B5EF4-FFF2-40B4-BE49-F238E27FC236}">
                <a16:creationId xmlns:a16="http://schemas.microsoft.com/office/drawing/2014/main" id="{8E907F6B-704B-7557-657D-FCABFB65DC65}"/>
              </a:ext>
            </a:extLst>
          </p:cNvPr>
          <p:cNvSpPr txBox="1">
            <a:spLocks/>
          </p:cNvSpPr>
          <p:nvPr/>
        </p:nvSpPr>
        <p:spPr>
          <a:xfrm>
            <a:off x="623771" y="2732114"/>
            <a:ext cx="780229" cy="453885"/>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Data</a:t>
            </a:r>
          </a:p>
          <a:p>
            <a:pPr marL="457200" indent="457200"/>
            <a:endParaRPr lang="en-GB" sz="3600" dirty="0"/>
          </a:p>
          <a:p>
            <a:pPr marL="457200" indent="457200"/>
            <a:endParaRPr lang="en-GB" sz="3600" dirty="0"/>
          </a:p>
        </p:txBody>
      </p:sp>
      <p:sp>
        <p:nvSpPr>
          <p:cNvPr id="23" name="Google Shape;95;p14">
            <a:extLst>
              <a:ext uri="{FF2B5EF4-FFF2-40B4-BE49-F238E27FC236}">
                <a16:creationId xmlns:a16="http://schemas.microsoft.com/office/drawing/2014/main" id="{4894B987-AEE8-EE3E-0808-2B93217A7B0D}"/>
              </a:ext>
            </a:extLst>
          </p:cNvPr>
          <p:cNvSpPr txBox="1">
            <a:spLocks/>
          </p:cNvSpPr>
          <p:nvPr/>
        </p:nvSpPr>
        <p:spPr>
          <a:xfrm>
            <a:off x="1864800" y="2559314"/>
            <a:ext cx="1033200" cy="813600"/>
          </a:xfrm>
          <a:prstGeom prst="rect">
            <a:avLst/>
          </a:prstGeom>
          <a:noFill/>
          <a:ln>
            <a:noFill/>
          </a:ln>
        </p:spPr>
        <p:txBody>
          <a:bodyPr spcFirstLastPara="1" wrap="square" lIns="91425" tIns="91425" rIns="91425" bIns="91425" anchor="t" anchorCtr="0">
            <a:normAutofit fontScale="5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Acquisition, Cleaning, Storage</a:t>
            </a:r>
          </a:p>
          <a:p>
            <a:pPr marL="457200" indent="457200"/>
            <a:endParaRPr lang="en-GB" sz="3600" dirty="0"/>
          </a:p>
          <a:p>
            <a:pPr marL="457200" indent="457200"/>
            <a:endParaRPr lang="en-GB" sz="3600" dirty="0"/>
          </a:p>
        </p:txBody>
      </p:sp>
      <p:sp>
        <p:nvSpPr>
          <p:cNvPr id="24" name="Google Shape;95;p14">
            <a:extLst>
              <a:ext uri="{FF2B5EF4-FFF2-40B4-BE49-F238E27FC236}">
                <a16:creationId xmlns:a16="http://schemas.microsoft.com/office/drawing/2014/main" id="{145268F1-12D5-962A-6E37-F2DCF24B97B9}"/>
              </a:ext>
            </a:extLst>
          </p:cNvPr>
          <p:cNvSpPr txBox="1">
            <a:spLocks/>
          </p:cNvSpPr>
          <p:nvPr/>
        </p:nvSpPr>
        <p:spPr>
          <a:xfrm>
            <a:off x="3387600" y="2732114"/>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Integration</a:t>
            </a:r>
          </a:p>
          <a:p>
            <a:pPr marL="457200" indent="457200"/>
            <a:endParaRPr lang="en-GB" sz="3600" dirty="0"/>
          </a:p>
          <a:p>
            <a:pPr marL="457200" indent="457200"/>
            <a:endParaRPr lang="en-GB" sz="3600" dirty="0"/>
          </a:p>
        </p:txBody>
      </p:sp>
      <p:sp>
        <p:nvSpPr>
          <p:cNvPr id="26" name="Google Shape;95;p14">
            <a:extLst>
              <a:ext uri="{FF2B5EF4-FFF2-40B4-BE49-F238E27FC236}">
                <a16:creationId xmlns:a16="http://schemas.microsoft.com/office/drawing/2014/main" id="{796184B0-774F-43B7-4B26-5C95B3366846}"/>
              </a:ext>
            </a:extLst>
          </p:cNvPr>
          <p:cNvSpPr txBox="1">
            <a:spLocks/>
          </p:cNvSpPr>
          <p:nvPr/>
        </p:nvSpPr>
        <p:spPr>
          <a:xfrm>
            <a:off x="6286429" y="2699428"/>
            <a:ext cx="1008000" cy="8136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000" dirty="0">
                <a:solidFill>
                  <a:schemeClr val="bg1"/>
                </a:solidFill>
              </a:rPr>
              <a:t>Visualisation and Interface</a:t>
            </a:r>
          </a:p>
          <a:p>
            <a:pPr marL="457200" indent="457200"/>
            <a:endParaRPr lang="en-GB" sz="3600" dirty="0"/>
          </a:p>
          <a:p>
            <a:pPr marL="457200" indent="457200"/>
            <a:endParaRPr lang="en-GB" sz="3600" dirty="0"/>
          </a:p>
        </p:txBody>
      </p:sp>
      <p:sp>
        <p:nvSpPr>
          <p:cNvPr id="27" name="Google Shape;95;p14">
            <a:extLst>
              <a:ext uri="{FF2B5EF4-FFF2-40B4-BE49-F238E27FC236}">
                <a16:creationId xmlns:a16="http://schemas.microsoft.com/office/drawing/2014/main" id="{B2A6D65A-C1DB-089C-212B-17DAD4FCA760}"/>
              </a:ext>
            </a:extLst>
          </p:cNvPr>
          <p:cNvSpPr txBox="1">
            <a:spLocks/>
          </p:cNvSpPr>
          <p:nvPr/>
        </p:nvSpPr>
        <p:spPr>
          <a:xfrm>
            <a:off x="7765200" y="2732114"/>
            <a:ext cx="755029" cy="594286"/>
          </a:xfrm>
          <a:prstGeom prst="rect">
            <a:avLst/>
          </a:prstGeom>
          <a:noFill/>
          <a:ln>
            <a:noFill/>
          </a:ln>
        </p:spPr>
        <p:txBody>
          <a:bodyPr spcFirstLastPara="1" wrap="square" lIns="91425" tIns="91425" rIns="91425" bIns="91425" anchor="t" anchorCtr="0">
            <a:normAutofit fontScale="4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Decision Process</a:t>
            </a:r>
          </a:p>
          <a:p>
            <a:pPr marL="457200" indent="457200"/>
            <a:endParaRPr lang="en-GB" sz="3600" dirty="0"/>
          </a:p>
          <a:p>
            <a:pPr marL="457200" indent="457200"/>
            <a:endParaRPr lang="en-GB" sz="3600" dirty="0"/>
          </a:p>
        </p:txBody>
      </p:sp>
      <p:sp>
        <p:nvSpPr>
          <p:cNvPr id="28" name="Google Shape;95;p14">
            <a:extLst>
              <a:ext uri="{FF2B5EF4-FFF2-40B4-BE49-F238E27FC236}">
                <a16:creationId xmlns:a16="http://schemas.microsoft.com/office/drawing/2014/main" id="{BF7F165C-30F8-7744-E338-6A99EDE098B8}"/>
              </a:ext>
            </a:extLst>
          </p:cNvPr>
          <p:cNvSpPr txBox="1">
            <a:spLocks/>
          </p:cNvSpPr>
          <p:nvPr/>
        </p:nvSpPr>
        <p:spPr>
          <a:xfrm>
            <a:off x="4914000" y="2754778"/>
            <a:ext cx="928800" cy="49348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100" dirty="0">
                <a:solidFill>
                  <a:schemeClr val="bg1"/>
                </a:solidFill>
              </a:rPr>
              <a:t>Analysis</a:t>
            </a:r>
          </a:p>
          <a:p>
            <a:pPr marL="457200" indent="457200"/>
            <a:endParaRPr lang="en-GB" sz="3600" dirty="0"/>
          </a:p>
          <a:p>
            <a:pPr marL="457200" indent="457200"/>
            <a:endParaRPr lang="en-GB" sz="3600" dirty="0"/>
          </a:p>
        </p:txBody>
      </p:sp>
      <p:sp>
        <p:nvSpPr>
          <p:cNvPr id="2" name="Rectangle: Rounded Corners 1">
            <a:extLst>
              <a:ext uri="{FF2B5EF4-FFF2-40B4-BE49-F238E27FC236}">
                <a16:creationId xmlns:a16="http://schemas.microsoft.com/office/drawing/2014/main" id="{D5124801-46EE-A0A0-D791-4720C5FB1F07}"/>
              </a:ext>
            </a:extLst>
          </p:cNvPr>
          <p:cNvSpPr/>
          <p:nvPr/>
        </p:nvSpPr>
        <p:spPr>
          <a:xfrm>
            <a:off x="3323700" y="1156670"/>
            <a:ext cx="2486700" cy="476848"/>
          </a:xfrm>
          <a:prstGeom prst="round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95;p14">
            <a:extLst>
              <a:ext uri="{FF2B5EF4-FFF2-40B4-BE49-F238E27FC236}">
                <a16:creationId xmlns:a16="http://schemas.microsoft.com/office/drawing/2014/main" id="{10F78080-3DE5-6792-7B45-3F6D0F323CDB}"/>
              </a:ext>
            </a:extLst>
          </p:cNvPr>
          <p:cNvSpPr txBox="1">
            <a:spLocks/>
          </p:cNvSpPr>
          <p:nvPr/>
        </p:nvSpPr>
        <p:spPr>
          <a:xfrm>
            <a:off x="3494285" y="1166596"/>
            <a:ext cx="2348515" cy="453885"/>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2200" dirty="0">
                <a:solidFill>
                  <a:schemeClr val="bg1"/>
                </a:solidFill>
              </a:rPr>
              <a:t>Practical Issues</a:t>
            </a:r>
          </a:p>
          <a:p>
            <a:pPr marL="457200" indent="457200"/>
            <a:endParaRPr lang="en-GB" sz="3600" dirty="0"/>
          </a:p>
          <a:p>
            <a:pPr marL="457200" indent="457200"/>
            <a:endParaRPr lang="en-GB" sz="3600" dirty="0"/>
          </a:p>
        </p:txBody>
      </p:sp>
      <p:sp>
        <p:nvSpPr>
          <p:cNvPr id="6" name="Arrow: Chevron 5">
            <a:extLst>
              <a:ext uri="{FF2B5EF4-FFF2-40B4-BE49-F238E27FC236}">
                <a16:creationId xmlns:a16="http://schemas.microsoft.com/office/drawing/2014/main" id="{AFEC54C2-E47A-4005-94BA-69BACFB765C8}"/>
              </a:ext>
            </a:extLst>
          </p:cNvPr>
          <p:cNvSpPr/>
          <p:nvPr/>
        </p:nvSpPr>
        <p:spPr>
          <a:xfrm rot="7402623">
            <a:off x="1064908" y="238433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Arrow: Chevron 6">
            <a:extLst>
              <a:ext uri="{FF2B5EF4-FFF2-40B4-BE49-F238E27FC236}">
                <a16:creationId xmlns:a16="http://schemas.microsoft.com/office/drawing/2014/main" id="{BA5051C9-AB90-2DE6-F3ED-79325B8300B3}"/>
              </a:ext>
            </a:extLst>
          </p:cNvPr>
          <p:cNvSpPr/>
          <p:nvPr/>
        </p:nvSpPr>
        <p:spPr>
          <a:xfrm>
            <a:off x="3073886" y="1220738"/>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Arrow: Chevron 9">
            <a:extLst>
              <a:ext uri="{FF2B5EF4-FFF2-40B4-BE49-F238E27FC236}">
                <a16:creationId xmlns:a16="http://schemas.microsoft.com/office/drawing/2014/main" id="{AAFB7C50-8FB4-A97B-5448-2D1B8B975FEB}"/>
              </a:ext>
            </a:extLst>
          </p:cNvPr>
          <p:cNvSpPr/>
          <p:nvPr/>
        </p:nvSpPr>
        <p:spPr>
          <a:xfrm rot="10800000">
            <a:off x="5749657" y="1177443"/>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hevron 15">
            <a:extLst>
              <a:ext uri="{FF2B5EF4-FFF2-40B4-BE49-F238E27FC236}">
                <a16:creationId xmlns:a16="http://schemas.microsoft.com/office/drawing/2014/main" id="{C957E798-6759-AE39-82D6-CEE5E83962F3}"/>
              </a:ext>
            </a:extLst>
          </p:cNvPr>
          <p:cNvSpPr/>
          <p:nvPr/>
        </p:nvSpPr>
        <p:spPr>
          <a:xfrm rot="3596517">
            <a:off x="7755666" y="2380424"/>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Google Shape;96;p14">
            <a:extLst>
              <a:ext uri="{FF2B5EF4-FFF2-40B4-BE49-F238E27FC236}">
                <a16:creationId xmlns:a16="http://schemas.microsoft.com/office/drawing/2014/main" id="{18D93FC2-FA09-261A-CBF5-6E56D2B08F13}"/>
              </a:ext>
            </a:extLst>
          </p:cNvPr>
          <p:cNvSpPr txBox="1">
            <a:spLocks/>
          </p:cNvSpPr>
          <p:nvPr/>
        </p:nvSpPr>
        <p:spPr>
          <a:xfrm>
            <a:off x="1404000" y="3740239"/>
            <a:ext cx="5219855" cy="13985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900" dirty="0"/>
              <a:t>Data / Information Flow Vision</a:t>
            </a:r>
          </a:p>
          <a:p>
            <a:pPr marL="342900" indent="-342900">
              <a:buFont typeface="Arial" panose="020B0604020202020204" pitchFamily="34" charset="0"/>
              <a:buChar char="•"/>
            </a:pPr>
            <a:r>
              <a:rPr lang="en-GB" sz="1900" dirty="0"/>
              <a:t>Goal Oriented</a:t>
            </a:r>
          </a:p>
          <a:p>
            <a:pPr marL="342900" indent="-342900">
              <a:buFont typeface="Arial" panose="020B0604020202020204" pitchFamily="34" charset="0"/>
              <a:buChar char="•"/>
            </a:pPr>
            <a:r>
              <a:rPr lang="en-GB" sz="1900" dirty="0"/>
              <a:t>Iterative and interactive process</a:t>
            </a:r>
          </a:p>
        </p:txBody>
      </p:sp>
      <p:sp>
        <p:nvSpPr>
          <p:cNvPr id="37" name="Arrow: Chevron 36">
            <a:extLst>
              <a:ext uri="{FF2B5EF4-FFF2-40B4-BE49-F238E27FC236}">
                <a16:creationId xmlns:a16="http://schemas.microsoft.com/office/drawing/2014/main" id="{259D8FEC-50BD-3CA0-F96B-FDC462BF72E7}"/>
              </a:ext>
            </a:extLst>
          </p:cNvPr>
          <p:cNvSpPr/>
          <p:nvPr/>
        </p:nvSpPr>
        <p:spPr>
          <a:xfrm rot="13353905">
            <a:off x="6718509" y="3319191"/>
            <a:ext cx="154827" cy="1728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Arrow: Chevron 37">
            <a:extLst>
              <a:ext uri="{FF2B5EF4-FFF2-40B4-BE49-F238E27FC236}">
                <a16:creationId xmlns:a16="http://schemas.microsoft.com/office/drawing/2014/main" id="{00EDCE52-DF5F-F43D-80A9-7391B98CD80D}"/>
              </a:ext>
            </a:extLst>
          </p:cNvPr>
          <p:cNvSpPr/>
          <p:nvPr/>
        </p:nvSpPr>
        <p:spPr>
          <a:xfrm rot="13353905">
            <a:off x="5200193" y="3309246"/>
            <a:ext cx="154827" cy="1728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Arrow: Chevron 38">
            <a:extLst>
              <a:ext uri="{FF2B5EF4-FFF2-40B4-BE49-F238E27FC236}">
                <a16:creationId xmlns:a16="http://schemas.microsoft.com/office/drawing/2014/main" id="{8C8E57A8-B62D-06D7-B548-C16924BC0F05}"/>
              </a:ext>
            </a:extLst>
          </p:cNvPr>
          <p:cNvSpPr/>
          <p:nvPr/>
        </p:nvSpPr>
        <p:spPr>
          <a:xfrm rot="13353905">
            <a:off x="3711778" y="3312414"/>
            <a:ext cx="154827" cy="1728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Arrow: Chevron 39">
            <a:extLst>
              <a:ext uri="{FF2B5EF4-FFF2-40B4-BE49-F238E27FC236}">
                <a16:creationId xmlns:a16="http://schemas.microsoft.com/office/drawing/2014/main" id="{EC25BE47-8AD2-E4B7-32A6-180A96C4C02D}"/>
              </a:ext>
            </a:extLst>
          </p:cNvPr>
          <p:cNvSpPr/>
          <p:nvPr/>
        </p:nvSpPr>
        <p:spPr>
          <a:xfrm rot="13353905">
            <a:off x="2230899" y="3307556"/>
            <a:ext cx="154827" cy="1728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Arrow: Chevron 40">
            <a:extLst>
              <a:ext uri="{FF2B5EF4-FFF2-40B4-BE49-F238E27FC236}">
                <a16:creationId xmlns:a16="http://schemas.microsoft.com/office/drawing/2014/main" id="{2140DB2B-DA7C-7B60-52B3-C59D68199409}"/>
              </a:ext>
            </a:extLst>
          </p:cNvPr>
          <p:cNvSpPr/>
          <p:nvPr/>
        </p:nvSpPr>
        <p:spPr>
          <a:xfrm rot="14006041">
            <a:off x="953722" y="3228217"/>
            <a:ext cx="154827" cy="1728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Arrow: Chevron 35">
            <a:extLst>
              <a:ext uri="{FF2B5EF4-FFF2-40B4-BE49-F238E27FC236}">
                <a16:creationId xmlns:a16="http://schemas.microsoft.com/office/drawing/2014/main" id="{BABCC530-4F8F-BFBA-24D3-DAD0A2D6ADF5}"/>
              </a:ext>
            </a:extLst>
          </p:cNvPr>
          <p:cNvSpPr/>
          <p:nvPr/>
        </p:nvSpPr>
        <p:spPr>
          <a:xfrm rot="12509489">
            <a:off x="5505328" y="1497181"/>
            <a:ext cx="302400" cy="345600"/>
          </a:xfrm>
          <a:prstGeom prst="chevron">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Google Shape;95;p14">
            <a:extLst>
              <a:ext uri="{FF2B5EF4-FFF2-40B4-BE49-F238E27FC236}">
                <a16:creationId xmlns:a16="http://schemas.microsoft.com/office/drawing/2014/main" id="{B15569AF-FF18-24E1-0055-1FB1FB593F13}"/>
              </a:ext>
            </a:extLst>
          </p:cNvPr>
          <p:cNvSpPr txBox="1">
            <a:spLocks noGrp="1"/>
          </p:cNvSpPr>
          <p:nvPr>
            <p:ph type="ctrTitle"/>
          </p:nvPr>
        </p:nvSpPr>
        <p:spPr>
          <a:xfrm>
            <a:off x="2885400" y="410498"/>
            <a:ext cx="3310200" cy="34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Real Data Cycle</a:t>
            </a:r>
            <a:endParaRPr sz="3600" dirty="0"/>
          </a:p>
          <a:p>
            <a:pPr marL="457200" lvl="0" indent="457200" algn="l" rtl="0">
              <a:spcBef>
                <a:spcPts val="0"/>
              </a:spcBef>
              <a:spcAft>
                <a:spcPts val="0"/>
              </a:spcAft>
              <a:buNone/>
            </a:pPr>
            <a:endParaRPr sz="3600" dirty="0"/>
          </a:p>
        </p:txBody>
      </p:sp>
    </p:spTree>
    <p:extLst>
      <p:ext uri="{BB962C8B-B14F-4D97-AF65-F5344CB8AC3E}">
        <p14:creationId xmlns:p14="http://schemas.microsoft.com/office/powerpoint/2010/main" val="408585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8" name="Google Shape;96;p14">
            <a:extLst>
              <a:ext uri="{FF2B5EF4-FFF2-40B4-BE49-F238E27FC236}">
                <a16:creationId xmlns:a16="http://schemas.microsoft.com/office/drawing/2014/main" id="{77AE9D4D-F1A0-8FC0-71F7-1213B7BB3D13}"/>
              </a:ext>
            </a:extLst>
          </p:cNvPr>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Cycle</a:t>
            </a:r>
          </a:p>
          <a:p>
            <a:pPr marL="0" lvl="0" indent="0" algn="ctr" rtl="0">
              <a:spcBef>
                <a:spcPts val="0"/>
              </a:spcBef>
              <a:spcAft>
                <a:spcPts val="0"/>
              </a:spcAft>
              <a:buNone/>
            </a:pPr>
            <a:endParaRPr sz="1900" dirty="0"/>
          </a:p>
        </p:txBody>
      </p:sp>
      <p:sp>
        <p:nvSpPr>
          <p:cNvPr id="29" name="Google Shape;95;p14">
            <a:extLst>
              <a:ext uri="{FF2B5EF4-FFF2-40B4-BE49-F238E27FC236}">
                <a16:creationId xmlns:a16="http://schemas.microsoft.com/office/drawing/2014/main" id="{AF504794-CC0D-06DA-4D8B-41A3AA7C3333}"/>
              </a:ext>
            </a:extLst>
          </p:cNvPr>
          <p:cNvSpPr txBox="1">
            <a:spLocks noGrp="1"/>
          </p:cNvSpPr>
          <p:nvPr>
            <p:ph type="ctrTitle"/>
          </p:nvPr>
        </p:nvSpPr>
        <p:spPr>
          <a:xfrm>
            <a:off x="167641" y="1430319"/>
            <a:ext cx="243078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Doing </a:t>
            </a:r>
            <a:br>
              <a:rPr lang="en-GB" sz="2800" dirty="0"/>
            </a:br>
            <a:r>
              <a:rPr lang="en-GB" sz="2800" dirty="0"/>
              <a:t>Data Science</a:t>
            </a:r>
            <a:endParaRPr sz="2800" dirty="0"/>
          </a:p>
          <a:p>
            <a:pPr marL="457200" lvl="0" indent="457200" algn="l" rtl="0">
              <a:spcBef>
                <a:spcPts val="0"/>
              </a:spcBef>
              <a:spcAft>
                <a:spcPts val="0"/>
              </a:spcAft>
              <a:buNone/>
            </a:pPr>
            <a:endParaRPr sz="3600" dirty="0"/>
          </a:p>
        </p:txBody>
      </p:sp>
      <p:pic>
        <p:nvPicPr>
          <p:cNvPr id="3" name="Picture 2">
            <a:extLst>
              <a:ext uri="{FF2B5EF4-FFF2-40B4-BE49-F238E27FC236}">
                <a16:creationId xmlns:a16="http://schemas.microsoft.com/office/drawing/2014/main" id="{275F0D90-D78C-AC77-4EAB-61FB26F074BF}"/>
              </a:ext>
            </a:extLst>
          </p:cNvPr>
          <p:cNvPicPr>
            <a:picLocks noChangeAspect="1"/>
          </p:cNvPicPr>
          <p:nvPr/>
        </p:nvPicPr>
        <p:blipFill>
          <a:blip r:embed="rId3"/>
          <a:stretch>
            <a:fillRect/>
          </a:stretch>
        </p:blipFill>
        <p:spPr>
          <a:xfrm>
            <a:off x="2787237" y="880112"/>
            <a:ext cx="6225793" cy="3727076"/>
          </a:xfrm>
          <a:prstGeom prst="rect">
            <a:avLst/>
          </a:prstGeom>
        </p:spPr>
      </p:pic>
      <p:sp>
        <p:nvSpPr>
          <p:cNvPr id="4" name="Rectangle: Rounded Corners 3">
            <a:extLst>
              <a:ext uri="{FF2B5EF4-FFF2-40B4-BE49-F238E27FC236}">
                <a16:creationId xmlns:a16="http://schemas.microsoft.com/office/drawing/2014/main" id="{E7D89D04-39B1-B47F-EAF5-5A21A6CC151B}"/>
              </a:ext>
            </a:extLst>
          </p:cNvPr>
          <p:cNvSpPr/>
          <p:nvPr/>
        </p:nvSpPr>
        <p:spPr>
          <a:xfrm>
            <a:off x="2787237" y="870678"/>
            <a:ext cx="6225793" cy="3736510"/>
          </a:xfrm>
          <a:prstGeom prst="roundRect">
            <a:avLst>
              <a:gd name="adj" fmla="val 792"/>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96;p14">
            <a:extLst>
              <a:ext uri="{FF2B5EF4-FFF2-40B4-BE49-F238E27FC236}">
                <a16:creationId xmlns:a16="http://schemas.microsoft.com/office/drawing/2014/main" id="{DEC3D179-DFBE-1367-897B-AC236A076D25}"/>
              </a:ext>
            </a:extLst>
          </p:cNvPr>
          <p:cNvSpPr txBox="1">
            <a:spLocks/>
          </p:cNvSpPr>
          <p:nvPr/>
        </p:nvSpPr>
        <p:spPr>
          <a:xfrm>
            <a:off x="131407" y="2571750"/>
            <a:ext cx="2609928" cy="1398574"/>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buFont typeface="Arial" panose="020B0604020202020204" pitchFamily="34" charset="0"/>
              <a:buChar char="•"/>
            </a:pPr>
            <a:r>
              <a:rPr lang="en-GB" sz="1400" dirty="0"/>
              <a:t>Doing Data Science: Straight talk from the frontline.</a:t>
            </a:r>
          </a:p>
          <a:p>
            <a:pPr marL="342900" indent="-342900">
              <a:buFont typeface="Arial" panose="020B0604020202020204" pitchFamily="34" charset="0"/>
              <a:buChar char="•"/>
            </a:pPr>
            <a:endParaRPr lang="en-GB" sz="1400" dirty="0"/>
          </a:p>
          <a:p>
            <a:pPr marL="800100" lvl="1" indent="-342900">
              <a:buFont typeface="Arial" panose="020B0604020202020204" pitchFamily="34" charset="0"/>
              <a:buChar char="•"/>
            </a:pPr>
            <a:r>
              <a:rPr lang="en-GB" sz="1400" dirty="0"/>
              <a:t>Rachel Schutt, Cathy O’Neil</a:t>
            </a:r>
          </a:p>
          <a:p>
            <a:pPr marL="800100" lvl="1" indent="-342900">
              <a:buFont typeface="Arial" panose="020B0604020202020204" pitchFamily="34" charset="0"/>
              <a:buChar char="•"/>
            </a:pPr>
            <a:r>
              <a:rPr lang="en-GB" sz="1400" dirty="0"/>
              <a:t>O’Reilly</a:t>
            </a:r>
          </a:p>
        </p:txBody>
      </p:sp>
    </p:spTree>
    <p:extLst>
      <p:ext uri="{BB962C8B-B14F-4D97-AF65-F5344CB8AC3E}">
        <p14:creationId xmlns:p14="http://schemas.microsoft.com/office/powerpoint/2010/main" val="2643630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3739931" y="2614061"/>
            <a:ext cx="3431269" cy="1134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Wingdings" panose="05000000000000000000" pitchFamily="2" charset="2"/>
              <a:buChar char="v"/>
            </a:pPr>
            <a:r>
              <a:rPr lang="en-GB" sz="2800" i="1" dirty="0"/>
              <a:t>A 7 Step Program</a:t>
            </a:r>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1329632" y="2225255"/>
            <a:ext cx="1497388" cy="1523057"/>
          </a:xfrm>
          <a:prstGeom prst="rect">
            <a:avLst/>
          </a:prstGeom>
        </p:spPr>
      </p:pic>
    </p:spTree>
    <p:extLst>
      <p:ext uri="{BB962C8B-B14F-4D97-AF65-F5344CB8AC3E}">
        <p14:creationId xmlns:p14="http://schemas.microsoft.com/office/powerpoint/2010/main" val="1600375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915187" y="2011680"/>
            <a:ext cx="6874729" cy="298704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3600" dirty="0"/>
              <a:t>1. Identify the problem</a:t>
            </a:r>
          </a:p>
          <a:p>
            <a:pPr indent="-457200">
              <a:buFont typeface="Arial" panose="020B0604020202020204" pitchFamily="34" charset="0"/>
              <a:buChar char="•"/>
            </a:pPr>
            <a:endParaRPr lang="en-GB" sz="2800" dirty="0"/>
          </a:p>
          <a:p>
            <a:pPr lvl="1" indent="-457200">
              <a:buFont typeface="Arial" panose="020B0604020202020204" pitchFamily="34" charset="0"/>
              <a:buChar char="•"/>
            </a:pPr>
            <a:r>
              <a:rPr lang="en-GB" sz="2800" dirty="0"/>
              <a:t>Type of problems and metric used to measure success</a:t>
            </a:r>
          </a:p>
          <a:p>
            <a:pPr lvl="1" indent="-457200">
              <a:buFont typeface="Arial" panose="020B0604020202020204" pitchFamily="34" charset="0"/>
              <a:buChar char="•"/>
            </a:pPr>
            <a:endParaRPr lang="en-GB" sz="2800" dirty="0"/>
          </a:p>
          <a:p>
            <a:pPr lvl="1" indent="-457200">
              <a:buFont typeface="Arial" panose="020B0604020202020204" pitchFamily="34" charset="0"/>
              <a:buChar char="•"/>
            </a:pPr>
            <a:r>
              <a:rPr lang="en-GB" sz="2800" dirty="0"/>
              <a:t>Identify key people within your organization and outside</a:t>
            </a:r>
          </a:p>
          <a:p>
            <a:pPr lvl="1" indent="-457200">
              <a:buFont typeface="Arial" panose="020B0604020202020204" pitchFamily="34" charset="0"/>
              <a:buChar char="•"/>
            </a:pPr>
            <a:endParaRPr lang="en-GB" sz="2800" dirty="0"/>
          </a:p>
          <a:p>
            <a:pPr lvl="1" indent="-457200">
              <a:buFont typeface="Arial" panose="020B0604020202020204" pitchFamily="34" charset="0"/>
              <a:buChar char="•"/>
            </a:pPr>
            <a:r>
              <a:rPr lang="en-GB" sz="2800" dirty="0"/>
              <a:t>Get specifications, requirements, priorities, budgets</a:t>
            </a:r>
          </a:p>
          <a:p>
            <a:pPr lvl="1" indent="-457200">
              <a:buFont typeface="Arial" panose="020B0604020202020204" pitchFamily="34" charset="0"/>
              <a:buChar char="•"/>
            </a:pPr>
            <a:endParaRPr lang="en-GB" sz="2800" dirty="0"/>
          </a:p>
          <a:p>
            <a:pPr lvl="1" indent="-457200">
              <a:buFont typeface="Arial" panose="020B0604020202020204" pitchFamily="34" charset="0"/>
              <a:buChar char="•"/>
            </a:pPr>
            <a:r>
              <a:rPr lang="en-GB" sz="2800" dirty="0"/>
              <a:t>How accurate the solution needs to be?</a:t>
            </a:r>
          </a:p>
          <a:p>
            <a:pPr lvl="1" indent="-457200">
              <a:buFont typeface="Arial" panose="020B0604020202020204" pitchFamily="34" charset="0"/>
              <a:buChar char="•"/>
            </a:pPr>
            <a:endParaRPr lang="en-GB" sz="2800" dirty="0"/>
          </a:p>
          <a:p>
            <a:pPr lvl="1" indent="-457200">
              <a:buFont typeface="Arial" panose="020B0604020202020204" pitchFamily="34" charset="0"/>
              <a:buChar char="•"/>
            </a:pPr>
            <a:r>
              <a:rPr lang="en-GB" sz="2800" dirty="0"/>
              <a:t>Do we need all the data?</a:t>
            </a:r>
          </a:p>
          <a:p>
            <a:pPr lvl="1" indent="-457200">
              <a:buFont typeface="Arial" panose="020B0604020202020204" pitchFamily="34" charset="0"/>
              <a:buChar char="•"/>
            </a:pPr>
            <a:endParaRPr lang="en-GB" sz="2800" dirty="0"/>
          </a:p>
          <a:p>
            <a:pPr lvl="1" indent="-457200">
              <a:buFont typeface="Arial" panose="020B0604020202020204" pitchFamily="34" charset="0"/>
              <a:buChar char="•"/>
            </a:pPr>
            <a:r>
              <a:rPr lang="en-GB" sz="2800" dirty="0"/>
              <a:t>Outsourcing?</a:t>
            </a:r>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2641202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915187" y="2011680"/>
            <a:ext cx="6874729" cy="2987040"/>
          </a:xfrm>
          <a:prstGeom prst="rect">
            <a:avLst/>
          </a:prstGeom>
          <a:noFill/>
          <a:ln>
            <a:noFill/>
          </a:ln>
        </p:spPr>
        <p:txBody>
          <a:bodyPr spcFirstLastPara="1" wrap="square" lIns="91425" tIns="91425" rIns="91425" bIns="91425" anchor="t" anchorCtr="0">
            <a:normAutofit fontScale="4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5000" dirty="0"/>
              <a:t>2. Identify available data sources</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Extract and check sample data / Perform Exploratory Data</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Analysis</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Assess quality of data, and value available in data</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Identify data glitches, find work-around</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Data quality improvement?</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Verify with field expert that you understand the data</a:t>
            </a:r>
          </a:p>
          <a:p>
            <a:pPr indent="-457200">
              <a:buFont typeface="Arial" panose="020B0604020202020204" pitchFamily="34" charset="0"/>
              <a:buChar char="•"/>
            </a:pPr>
            <a:endParaRPr lang="en-GB" sz="3600" dirty="0"/>
          </a:p>
          <a:p>
            <a:pPr lvl="1" indent="-457200">
              <a:buFont typeface="Arial" panose="020B0604020202020204" pitchFamily="34" charset="0"/>
              <a:buChar char="•"/>
            </a:pPr>
            <a:r>
              <a:rPr lang="en-GB" sz="3600" dirty="0"/>
              <a:t>Infrastructure?</a:t>
            </a:r>
            <a:endParaRPr lang="en-GB" sz="2800" dirty="0"/>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20833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727950" y="1095588"/>
            <a:ext cx="6419610" cy="192955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What happens when big data meets official statistics?</a:t>
            </a:r>
          </a:p>
        </p:txBody>
      </p:sp>
      <p:sp>
        <p:nvSpPr>
          <p:cNvPr id="104" name="Google Shape;104;p15"/>
          <p:cNvSpPr txBox="1">
            <a:spLocks noGrp="1"/>
          </p:cNvSpPr>
          <p:nvPr>
            <p:ph type="subTitle" idx="1"/>
          </p:nvPr>
        </p:nvSpPr>
        <p:spPr>
          <a:xfrm>
            <a:off x="1777600" y="-7200"/>
            <a:ext cx="55644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a:t>Data Science all over the Media</a:t>
            </a:r>
            <a:endParaRPr sz="1900"/>
          </a:p>
        </p:txBody>
      </p:sp>
      <p:sp>
        <p:nvSpPr>
          <p:cNvPr id="105" name="Google Shape;105;p15"/>
          <p:cNvSpPr txBox="1">
            <a:spLocks noGrp="1"/>
          </p:cNvSpPr>
          <p:nvPr>
            <p:ph type="subTitle" idx="1"/>
          </p:nvPr>
        </p:nvSpPr>
        <p:spPr>
          <a:xfrm>
            <a:off x="692890" y="2823210"/>
            <a:ext cx="3719090" cy="2105375"/>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900" dirty="0"/>
              <a:t>“</a:t>
            </a:r>
            <a:r>
              <a:rPr lang="en-GB" sz="1900" i="1" dirty="0"/>
              <a:t>This is an exciting time to be in the data business. There have never been more groups, from such different backgrounds, with a passion for producing and using data for the public good.</a:t>
            </a:r>
            <a:r>
              <a:rPr lang="fr" sz="1900" dirty="0"/>
              <a:t>”</a:t>
            </a:r>
            <a:endParaRPr sz="1900" dirty="0"/>
          </a:p>
        </p:txBody>
      </p:sp>
      <p:pic>
        <p:nvPicPr>
          <p:cNvPr id="3" name="Picture 2" descr="Text&#10;&#10;Description automatically generated">
            <a:extLst>
              <a:ext uri="{FF2B5EF4-FFF2-40B4-BE49-F238E27FC236}">
                <a16:creationId xmlns:a16="http://schemas.microsoft.com/office/drawing/2014/main" id="{61049EFE-F8D9-F19B-9677-292C577C1AEF}"/>
              </a:ext>
            </a:extLst>
          </p:cNvPr>
          <p:cNvPicPr>
            <a:picLocks noChangeAspect="1"/>
          </p:cNvPicPr>
          <p:nvPr/>
        </p:nvPicPr>
        <p:blipFill>
          <a:blip r:embed="rId3"/>
          <a:stretch>
            <a:fillRect/>
          </a:stretch>
        </p:blipFill>
        <p:spPr>
          <a:xfrm>
            <a:off x="4349167" y="2975610"/>
            <a:ext cx="4002354" cy="1573318"/>
          </a:xfrm>
          <a:prstGeom prst="rect">
            <a:avLst/>
          </a:prstGeom>
        </p:spPr>
      </p:pic>
      <p:sp>
        <p:nvSpPr>
          <p:cNvPr id="5" name="Rectangle: Rounded Corners 4">
            <a:extLst>
              <a:ext uri="{FF2B5EF4-FFF2-40B4-BE49-F238E27FC236}">
                <a16:creationId xmlns:a16="http://schemas.microsoft.com/office/drawing/2014/main" id="{91825B3F-385B-20A3-4A72-41476CEFE7DD}"/>
              </a:ext>
            </a:extLst>
          </p:cNvPr>
          <p:cNvSpPr/>
          <p:nvPr/>
        </p:nvSpPr>
        <p:spPr>
          <a:xfrm>
            <a:off x="4480561" y="2975610"/>
            <a:ext cx="3924300" cy="1664970"/>
          </a:xfrm>
          <a:prstGeom prst="roundRect">
            <a:avLst>
              <a:gd name="adj" fmla="val 1442"/>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Logo&#10;&#10;Description automatically generated">
            <a:extLst>
              <a:ext uri="{FF2B5EF4-FFF2-40B4-BE49-F238E27FC236}">
                <a16:creationId xmlns:a16="http://schemas.microsoft.com/office/drawing/2014/main" id="{D69C7237-169C-1136-70C8-B2D2535FB77B}"/>
              </a:ext>
            </a:extLst>
          </p:cNvPr>
          <p:cNvPicPr>
            <a:picLocks noChangeAspect="1"/>
          </p:cNvPicPr>
          <p:nvPr/>
        </p:nvPicPr>
        <p:blipFill>
          <a:blip r:embed="rId4"/>
          <a:stretch>
            <a:fillRect/>
          </a:stretch>
        </p:blipFill>
        <p:spPr>
          <a:xfrm>
            <a:off x="6399989" y="1333249"/>
            <a:ext cx="1884022" cy="1454229"/>
          </a:xfrm>
          <a:prstGeom prst="rect">
            <a:avLst/>
          </a:prstGeom>
        </p:spPr>
      </p:pic>
    </p:spTree>
    <p:extLst>
      <p:ext uri="{BB962C8B-B14F-4D97-AF65-F5344CB8AC3E}">
        <p14:creationId xmlns:p14="http://schemas.microsoft.com/office/powerpoint/2010/main" val="982807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915187" y="1973580"/>
            <a:ext cx="6874729" cy="2667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1800" dirty="0"/>
              <a:t>3. Identify if additional data sources are needed</a:t>
            </a:r>
          </a:p>
          <a:p>
            <a:pPr indent="-457200">
              <a:buFont typeface="Arial" panose="020B0604020202020204" pitchFamily="34" charset="0"/>
              <a:buChar char="•"/>
            </a:pPr>
            <a:endParaRPr lang="en-GB" sz="1800" dirty="0"/>
          </a:p>
          <a:p>
            <a:pPr lvl="1" indent="-457200">
              <a:buFont typeface="Arial" panose="020B0604020202020204" pitchFamily="34" charset="0"/>
              <a:buChar char="•"/>
            </a:pPr>
            <a:r>
              <a:rPr lang="en-GB" sz="1400" dirty="0"/>
              <a:t>What? How much? How to?</a:t>
            </a:r>
          </a:p>
          <a:p>
            <a:pPr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Real time?</a:t>
            </a:r>
          </a:p>
          <a:p>
            <a:pPr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Do we need experimental design?</a:t>
            </a:r>
            <a:endParaRPr lang="en-GB" sz="1000" dirty="0"/>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2685156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899947" y="2011680"/>
            <a:ext cx="6874729" cy="2987040"/>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7200" dirty="0"/>
              <a:t>4. Data preparation and analyses</a:t>
            </a:r>
          </a:p>
          <a:p>
            <a:pPr indent="-457200">
              <a:buFont typeface="Arial" panose="020B0604020202020204" pitchFamily="34" charset="0"/>
              <a:buChar char="•"/>
            </a:pPr>
            <a:endParaRPr lang="en-GB" sz="5000" dirty="0"/>
          </a:p>
          <a:p>
            <a:pPr lvl="1" indent="-457200">
              <a:buFont typeface="Arial" panose="020B0604020202020204" pitchFamily="34" charset="0"/>
              <a:buChar char="•"/>
            </a:pPr>
            <a:r>
              <a:rPr lang="en-GB" sz="5600" dirty="0"/>
              <a:t>Data preparation and cleaning</a:t>
            </a:r>
          </a:p>
          <a:p>
            <a:pPr indent="-457200">
              <a:buFont typeface="Arial" panose="020B0604020202020204" pitchFamily="34" charset="0"/>
              <a:buChar char="•"/>
            </a:pPr>
            <a:endParaRPr lang="en-GB" sz="5600" dirty="0"/>
          </a:p>
          <a:p>
            <a:pPr lvl="1" indent="-457200">
              <a:buFont typeface="Arial" panose="020B0604020202020204" pitchFamily="34" charset="0"/>
              <a:buChar char="•"/>
            </a:pPr>
            <a:r>
              <a:rPr lang="en-GB" sz="5600" dirty="0"/>
              <a:t>Explore methodologies</a:t>
            </a:r>
          </a:p>
          <a:p>
            <a:pPr indent="-457200">
              <a:buFont typeface="Arial" panose="020B0604020202020204" pitchFamily="34" charset="0"/>
              <a:buChar char="•"/>
            </a:pPr>
            <a:endParaRPr lang="en-GB" sz="5600" dirty="0"/>
          </a:p>
          <a:p>
            <a:pPr lvl="1" indent="-457200">
              <a:buFont typeface="Arial" panose="020B0604020202020204" pitchFamily="34" charset="0"/>
              <a:buChar char="•"/>
            </a:pPr>
            <a:r>
              <a:rPr lang="en-GB" sz="5600" dirty="0"/>
              <a:t>Select variables and models</a:t>
            </a:r>
          </a:p>
          <a:p>
            <a:pPr indent="-457200">
              <a:buFont typeface="Arial" panose="020B0604020202020204" pitchFamily="34" charset="0"/>
              <a:buChar char="•"/>
            </a:pPr>
            <a:endParaRPr lang="en-GB" sz="5600" dirty="0"/>
          </a:p>
          <a:p>
            <a:pPr lvl="1" indent="-457200">
              <a:buFont typeface="Arial" panose="020B0604020202020204" pitchFamily="34" charset="0"/>
              <a:buChar char="•"/>
            </a:pPr>
            <a:r>
              <a:rPr lang="en-GB" sz="5600" dirty="0"/>
              <a:t>Detect / remove outliers</a:t>
            </a:r>
          </a:p>
          <a:p>
            <a:pPr indent="-457200">
              <a:buFont typeface="Arial" panose="020B0604020202020204" pitchFamily="34" charset="0"/>
              <a:buChar char="•"/>
            </a:pPr>
            <a:endParaRPr lang="en-GB" sz="5600" dirty="0"/>
          </a:p>
          <a:p>
            <a:pPr lvl="1" indent="-457200">
              <a:buFont typeface="Arial" panose="020B0604020202020204" pitchFamily="34" charset="0"/>
              <a:buChar char="•"/>
            </a:pPr>
            <a:r>
              <a:rPr lang="en-GB" sz="5600" dirty="0"/>
              <a:t>Validate chosen methodology</a:t>
            </a:r>
          </a:p>
          <a:p>
            <a:pPr indent="-457200">
              <a:buFont typeface="Arial" panose="020B0604020202020204" pitchFamily="34" charset="0"/>
              <a:buChar char="•"/>
            </a:pPr>
            <a:endParaRPr lang="en-GB" sz="5600" dirty="0"/>
          </a:p>
          <a:p>
            <a:pPr lvl="1" indent="-457200">
              <a:buFont typeface="Arial" panose="020B0604020202020204" pitchFamily="34" charset="0"/>
              <a:buChar char="•"/>
            </a:pPr>
            <a:r>
              <a:rPr lang="en-GB" sz="5600" dirty="0"/>
              <a:t>Measure accuracy, provide confidence intervals</a:t>
            </a:r>
          </a:p>
          <a:p>
            <a:pPr indent="-457200">
              <a:buFont typeface="Arial" panose="020B0604020202020204" pitchFamily="34" charset="0"/>
              <a:buChar char="•"/>
            </a:pPr>
            <a:endParaRPr lang="en-GB" sz="5600" dirty="0"/>
          </a:p>
          <a:p>
            <a:pPr lvl="1" indent="-457200">
              <a:buFont typeface="Arial" panose="020B0604020202020204" pitchFamily="34" charset="0"/>
              <a:buChar char="•"/>
            </a:pPr>
            <a:r>
              <a:rPr lang="en-GB" sz="5600" dirty="0"/>
              <a:t>Provide visualization and ask for feedback</a:t>
            </a:r>
            <a:endParaRPr lang="en-GB" sz="3200" dirty="0"/>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19369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915187" y="2011680"/>
            <a:ext cx="6874729" cy="2667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1800" dirty="0"/>
              <a:t>5. Implementation, development</a:t>
            </a:r>
          </a:p>
          <a:p>
            <a:pPr indent="-457200">
              <a:buFont typeface="Arial" panose="020B0604020202020204" pitchFamily="34" charset="0"/>
              <a:buChar char="•"/>
            </a:pPr>
            <a:endParaRPr lang="en-GB" sz="1800" dirty="0"/>
          </a:p>
          <a:p>
            <a:pPr lvl="1" indent="-457200">
              <a:buFont typeface="Arial" panose="020B0604020202020204" pitchFamily="34" charset="0"/>
              <a:buChar char="•"/>
            </a:pPr>
            <a:r>
              <a:rPr lang="en-GB" sz="1400" dirty="0"/>
              <a:t>FSSRR: Fast, simple, scalable, robust, re-usable</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Debugging</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Need to create an API to communicate with other apps?</a:t>
            </a:r>
            <a:endParaRPr lang="en-GB" sz="1000" dirty="0"/>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282286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915187" y="2011680"/>
            <a:ext cx="6874729" cy="2667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1800" dirty="0"/>
              <a:t>6. Communicate results</a:t>
            </a:r>
          </a:p>
          <a:p>
            <a:pPr indent="-457200">
              <a:buFont typeface="Arial" panose="020B0604020202020204" pitchFamily="34" charset="0"/>
              <a:buChar char="•"/>
            </a:pPr>
            <a:endParaRPr lang="en-GB" sz="1800" dirty="0"/>
          </a:p>
          <a:p>
            <a:pPr lvl="1" indent="-457200">
              <a:buFont typeface="Arial" panose="020B0604020202020204" pitchFamily="34" charset="0"/>
              <a:buChar char="•"/>
            </a:pPr>
            <a:r>
              <a:rPr lang="en-GB" sz="1400" dirty="0"/>
              <a:t>Integration and visualization</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Discuss potential improvements (with cost estimates)</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Provide training</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Code and methodology documentation</a:t>
            </a:r>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1869397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Project</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Project</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915187" y="2011680"/>
            <a:ext cx="6874729" cy="2667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1800" dirty="0"/>
              <a:t>7. Maintenance</a:t>
            </a:r>
          </a:p>
          <a:p>
            <a:pPr indent="-457200">
              <a:buFont typeface="Arial" panose="020B0604020202020204" pitchFamily="34" charset="0"/>
              <a:buChar char="•"/>
            </a:pPr>
            <a:endParaRPr lang="en-GB" sz="1800" dirty="0"/>
          </a:p>
          <a:p>
            <a:pPr lvl="1" indent="-457200">
              <a:buFont typeface="Arial" panose="020B0604020202020204" pitchFamily="34" charset="0"/>
              <a:buChar char="•"/>
            </a:pPr>
            <a:r>
              <a:rPr lang="en-GB" sz="1400" dirty="0"/>
              <a:t>Test the model or implementation; stress tests</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Regular updates</a:t>
            </a:r>
          </a:p>
          <a:p>
            <a:pPr lvl="1" indent="-457200">
              <a:buFont typeface="Arial" panose="020B0604020202020204" pitchFamily="34" charset="0"/>
              <a:buChar char="•"/>
            </a:pPr>
            <a:endParaRPr lang="en-GB" sz="1400" dirty="0"/>
          </a:p>
          <a:p>
            <a:pPr lvl="1" indent="-457200">
              <a:buFont typeface="Arial" panose="020B0604020202020204" pitchFamily="34" charset="0"/>
              <a:buChar char="•"/>
            </a:pPr>
            <a:r>
              <a:rPr lang="en-GB" sz="1400" dirty="0"/>
              <a:t>Outsourcing?</a:t>
            </a:r>
          </a:p>
          <a:p>
            <a:pPr lvl="1" indent="-457200">
              <a:buFont typeface="Arial" panose="020B0604020202020204" pitchFamily="34" charset="0"/>
              <a:buChar char="•"/>
            </a:pPr>
            <a:endParaRPr lang="en-GB" sz="1400" dirty="0"/>
          </a:p>
        </p:txBody>
      </p:sp>
      <p:pic>
        <p:nvPicPr>
          <p:cNvPr id="3" name="Picture 2" descr="A picture containing text, compact disk, wheel&#10;&#10;Description automatically generated">
            <a:extLst>
              <a:ext uri="{FF2B5EF4-FFF2-40B4-BE49-F238E27FC236}">
                <a16:creationId xmlns:a16="http://schemas.microsoft.com/office/drawing/2014/main" id="{330E561F-9734-AFA9-E35C-5A6CB58190AC}"/>
              </a:ext>
            </a:extLst>
          </p:cNvPr>
          <p:cNvPicPr>
            <a:picLocks noChangeAspect="1"/>
          </p:cNvPicPr>
          <p:nvPr/>
        </p:nvPicPr>
        <p:blipFill>
          <a:blip r:embed="rId3"/>
          <a:stretch>
            <a:fillRect/>
          </a:stretch>
        </p:blipFill>
        <p:spPr>
          <a:xfrm>
            <a:off x="872432" y="1927860"/>
            <a:ext cx="898273" cy="913672"/>
          </a:xfrm>
          <a:prstGeom prst="rect">
            <a:avLst/>
          </a:prstGeom>
        </p:spPr>
      </p:pic>
    </p:spTree>
    <p:extLst>
      <p:ext uri="{BB962C8B-B14F-4D97-AF65-F5344CB8AC3E}">
        <p14:creationId xmlns:p14="http://schemas.microsoft.com/office/powerpoint/2010/main" val="3664245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4760084" y="1333500"/>
            <a:ext cx="2990544" cy="2990544"/>
          </a:xfrm>
          <a:prstGeom prst="rect">
            <a:avLst/>
          </a:prstGeom>
        </p:spPr>
      </p:pic>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Scientists</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697116" y="2326253"/>
            <a:ext cx="3130883" cy="131333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Wingdings" panose="05000000000000000000" pitchFamily="2" charset="2"/>
              <a:buChar char="v"/>
            </a:pPr>
            <a:r>
              <a:rPr lang="en-GB" sz="2800" dirty="0"/>
              <a:t>Skills</a:t>
            </a:r>
          </a:p>
          <a:p>
            <a:pPr indent="-457200">
              <a:buFont typeface="Wingdings" panose="05000000000000000000" pitchFamily="2" charset="2"/>
              <a:buChar char="v"/>
            </a:pPr>
            <a:r>
              <a:rPr lang="en-GB" sz="2800" dirty="0"/>
              <a:t>Profiles </a:t>
            </a:r>
          </a:p>
          <a:p>
            <a:pPr indent="-457200">
              <a:buFont typeface="Wingdings" panose="05000000000000000000" pitchFamily="2" charset="2"/>
              <a:buChar char="v"/>
            </a:pPr>
            <a:r>
              <a:rPr lang="en-GB" sz="2800" dirty="0"/>
              <a:t>Types</a:t>
            </a:r>
          </a:p>
        </p:txBody>
      </p:sp>
    </p:spTree>
    <p:extLst>
      <p:ext uri="{BB962C8B-B14F-4D97-AF65-F5344CB8AC3E}">
        <p14:creationId xmlns:p14="http://schemas.microsoft.com/office/powerpoint/2010/main" val="3741019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8054340" y="640080"/>
            <a:ext cx="938348" cy="938348"/>
          </a:xfrm>
          <a:prstGeom prst="rect">
            <a:avLst/>
          </a:prstGeom>
        </p:spPr>
      </p:pic>
      <p:sp>
        <p:nvSpPr>
          <p:cNvPr id="95" name="Google Shape;95;p14"/>
          <p:cNvSpPr txBox="1">
            <a:spLocks noGrp="1"/>
          </p:cNvSpPr>
          <p:nvPr>
            <p:ph type="ctrTitle"/>
          </p:nvPr>
        </p:nvSpPr>
        <p:spPr>
          <a:xfrm>
            <a:off x="3996930" y="554841"/>
            <a:ext cx="2548650" cy="5948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Skills</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708660" y="1319679"/>
            <a:ext cx="8838798" cy="3892401"/>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2400" dirty="0"/>
              <a:t>Business:</a:t>
            </a:r>
          </a:p>
          <a:p>
            <a:pPr lvl="1" indent="-457200">
              <a:buFont typeface="Arial" panose="020B0604020202020204" pitchFamily="34" charset="0"/>
              <a:buChar char="•"/>
            </a:pPr>
            <a:r>
              <a:rPr lang="en-GB" sz="2000" dirty="0"/>
              <a:t>Business analysis, market knowledge, product usage, …</a:t>
            </a:r>
          </a:p>
          <a:p>
            <a:pPr lvl="1" indent="-457200">
              <a:buFont typeface="Arial" panose="020B0604020202020204" pitchFamily="34" charset="0"/>
              <a:buChar char="•"/>
            </a:pPr>
            <a:endParaRPr lang="en-GB" sz="2000" dirty="0"/>
          </a:p>
          <a:p>
            <a:pPr indent="-457200">
              <a:buFont typeface="Arial" panose="020B0604020202020204" pitchFamily="34" charset="0"/>
              <a:buChar char="•"/>
            </a:pPr>
            <a:r>
              <a:rPr lang="en-GB" sz="2400" dirty="0"/>
              <a:t>Data Management:</a:t>
            </a:r>
          </a:p>
          <a:p>
            <a:pPr lvl="1" indent="-457200">
              <a:buFont typeface="Arial" panose="020B0604020202020204" pitchFamily="34" charset="0"/>
              <a:buChar char="•"/>
            </a:pPr>
            <a:r>
              <a:rPr lang="en-GB" sz="2000" dirty="0"/>
              <a:t>Data collection, storage, cleaning, filtering, integration, …</a:t>
            </a:r>
          </a:p>
          <a:p>
            <a:pPr lvl="1" indent="-457200">
              <a:buFont typeface="Arial" panose="020B0604020202020204" pitchFamily="34" charset="0"/>
              <a:buChar char="•"/>
            </a:pPr>
            <a:endParaRPr lang="en-GB" sz="2000" dirty="0"/>
          </a:p>
          <a:p>
            <a:pPr indent="-457200">
              <a:buFont typeface="Arial" panose="020B0604020202020204" pitchFamily="34" charset="0"/>
              <a:buChar char="•"/>
            </a:pPr>
            <a:r>
              <a:rPr lang="en-GB" sz="2400" dirty="0"/>
              <a:t>Statistic and Machine Learning:</a:t>
            </a:r>
          </a:p>
          <a:p>
            <a:pPr lvl="1" indent="-457200">
              <a:buFont typeface="Arial" panose="020B0604020202020204" pitchFamily="34" charset="0"/>
              <a:buChar char="•"/>
            </a:pPr>
            <a:r>
              <a:rPr lang="en-GB" sz="2000" dirty="0"/>
              <a:t>Data modelling, inference, prediction, pattern recognition, …</a:t>
            </a:r>
          </a:p>
          <a:p>
            <a:pPr marL="457200" lvl="1" indent="0"/>
            <a:r>
              <a:rPr lang="en-GB" sz="2000" dirty="0"/>
              <a:t> </a:t>
            </a:r>
          </a:p>
          <a:p>
            <a:pPr indent="-457200">
              <a:buFont typeface="Arial" panose="020B0604020202020204" pitchFamily="34" charset="0"/>
              <a:buChar char="•"/>
            </a:pPr>
            <a:r>
              <a:rPr lang="en-GB" sz="2400" dirty="0"/>
              <a:t>Programming:</a:t>
            </a:r>
          </a:p>
          <a:p>
            <a:pPr lvl="1" indent="-457200">
              <a:buFont typeface="Arial" panose="020B0604020202020204" pitchFamily="34" charset="0"/>
              <a:buChar char="•"/>
            </a:pPr>
            <a:r>
              <a:rPr lang="en-GB" sz="2000" dirty="0"/>
              <a:t>Software development, Large-scale or parallel data processing, ...</a:t>
            </a:r>
          </a:p>
          <a:p>
            <a:pPr lvl="1" indent="-457200">
              <a:buFont typeface="Arial" panose="020B0604020202020204" pitchFamily="34" charset="0"/>
              <a:buChar char="•"/>
            </a:pPr>
            <a:endParaRPr lang="en-GB" sz="2000" dirty="0"/>
          </a:p>
          <a:p>
            <a:pPr indent="-457200">
              <a:buFont typeface="Arial" panose="020B0604020202020204" pitchFamily="34" charset="0"/>
              <a:buChar char="•"/>
            </a:pPr>
            <a:r>
              <a:rPr lang="en-GB" sz="2400" dirty="0"/>
              <a:t>Interface and Data Visualization:</a:t>
            </a:r>
          </a:p>
          <a:p>
            <a:pPr lvl="1" indent="-457200">
              <a:buFont typeface="Arial" panose="020B0604020202020204" pitchFamily="34" charset="0"/>
              <a:buChar char="•"/>
            </a:pPr>
            <a:r>
              <a:rPr lang="en-GB" sz="1900" dirty="0"/>
              <a:t>HCI design, visualization, story-telling, …</a:t>
            </a:r>
          </a:p>
        </p:txBody>
      </p:sp>
    </p:spTree>
    <p:extLst>
      <p:ext uri="{BB962C8B-B14F-4D97-AF65-F5344CB8AC3E}">
        <p14:creationId xmlns:p14="http://schemas.microsoft.com/office/powerpoint/2010/main" val="124390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8054340" y="640080"/>
            <a:ext cx="938348" cy="938348"/>
          </a:xfrm>
          <a:prstGeom prst="rect">
            <a:avLst/>
          </a:prstGeom>
        </p:spPr>
      </p:pic>
      <p:sp>
        <p:nvSpPr>
          <p:cNvPr id="95" name="Google Shape;95;p14"/>
          <p:cNvSpPr txBox="1">
            <a:spLocks noGrp="1"/>
          </p:cNvSpPr>
          <p:nvPr>
            <p:ph type="ctrTitle"/>
          </p:nvPr>
        </p:nvSpPr>
        <p:spPr>
          <a:xfrm>
            <a:off x="3701535" y="561040"/>
            <a:ext cx="1740930" cy="5948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Profiles</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760511" y="2265468"/>
            <a:ext cx="2400300" cy="18340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400" dirty="0"/>
              <a:t>No one masters all the skills</a:t>
            </a:r>
            <a:endParaRPr lang="en-GB" sz="1900" dirty="0"/>
          </a:p>
        </p:txBody>
      </p:sp>
      <p:pic>
        <p:nvPicPr>
          <p:cNvPr id="4" name="Picture 3">
            <a:extLst>
              <a:ext uri="{FF2B5EF4-FFF2-40B4-BE49-F238E27FC236}">
                <a16:creationId xmlns:a16="http://schemas.microsoft.com/office/drawing/2014/main" id="{A0F90D5A-297B-E213-A789-97BB96175487}"/>
              </a:ext>
            </a:extLst>
          </p:cNvPr>
          <p:cNvPicPr>
            <a:picLocks noChangeAspect="1"/>
          </p:cNvPicPr>
          <p:nvPr/>
        </p:nvPicPr>
        <p:blipFill>
          <a:blip r:embed="rId4"/>
          <a:stretch>
            <a:fillRect/>
          </a:stretch>
        </p:blipFill>
        <p:spPr>
          <a:xfrm>
            <a:off x="3590190" y="1270724"/>
            <a:ext cx="4081980" cy="3317935"/>
          </a:xfrm>
          <a:prstGeom prst="rect">
            <a:avLst/>
          </a:prstGeom>
        </p:spPr>
      </p:pic>
      <p:sp>
        <p:nvSpPr>
          <p:cNvPr id="5" name="Rectangle: Rounded Corners 4">
            <a:extLst>
              <a:ext uri="{FF2B5EF4-FFF2-40B4-BE49-F238E27FC236}">
                <a16:creationId xmlns:a16="http://schemas.microsoft.com/office/drawing/2014/main" id="{730C39A8-0B6F-E221-414F-29D347A18021}"/>
              </a:ext>
            </a:extLst>
          </p:cNvPr>
          <p:cNvSpPr/>
          <p:nvPr/>
        </p:nvSpPr>
        <p:spPr>
          <a:xfrm>
            <a:off x="3590191" y="1270724"/>
            <a:ext cx="4081979" cy="3317936"/>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5714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8054340" y="640080"/>
            <a:ext cx="938348" cy="938348"/>
          </a:xfrm>
          <a:prstGeom prst="rect">
            <a:avLst/>
          </a:prstGeom>
        </p:spPr>
      </p:pic>
      <p:sp>
        <p:nvSpPr>
          <p:cNvPr id="95" name="Google Shape;95;p14"/>
          <p:cNvSpPr txBox="1">
            <a:spLocks noGrp="1"/>
          </p:cNvSpPr>
          <p:nvPr>
            <p:ph type="ctrTitle"/>
          </p:nvPr>
        </p:nvSpPr>
        <p:spPr>
          <a:xfrm>
            <a:off x="2607009" y="543442"/>
            <a:ext cx="4081980" cy="5948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Data Science Team</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281940" y="2439365"/>
            <a:ext cx="3076991" cy="98065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400" dirty="0"/>
              <a:t>Gather people having different skills</a:t>
            </a:r>
            <a:endParaRPr lang="en-GB" sz="1900" dirty="0"/>
          </a:p>
        </p:txBody>
      </p:sp>
      <p:pic>
        <p:nvPicPr>
          <p:cNvPr id="8" name="Picture 7">
            <a:extLst>
              <a:ext uri="{FF2B5EF4-FFF2-40B4-BE49-F238E27FC236}">
                <a16:creationId xmlns:a16="http://schemas.microsoft.com/office/drawing/2014/main" id="{0220398F-3D24-E0CA-640C-9B0413732A59}"/>
              </a:ext>
            </a:extLst>
          </p:cNvPr>
          <p:cNvPicPr>
            <a:picLocks noChangeAspect="1"/>
          </p:cNvPicPr>
          <p:nvPr/>
        </p:nvPicPr>
        <p:blipFill>
          <a:blip r:embed="rId4"/>
          <a:stretch>
            <a:fillRect/>
          </a:stretch>
        </p:blipFill>
        <p:spPr>
          <a:xfrm>
            <a:off x="3590192" y="1196855"/>
            <a:ext cx="3638841" cy="3800002"/>
          </a:xfrm>
          <a:prstGeom prst="rect">
            <a:avLst/>
          </a:prstGeom>
        </p:spPr>
      </p:pic>
      <p:sp>
        <p:nvSpPr>
          <p:cNvPr id="5" name="Rectangle: Rounded Corners 4">
            <a:extLst>
              <a:ext uri="{FF2B5EF4-FFF2-40B4-BE49-F238E27FC236}">
                <a16:creationId xmlns:a16="http://schemas.microsoft.com/office/drawing/2014/main" id="{730C39A8-0B6F-E221-414F-29D347A18021}"/>
              </a:ext>
            </a:extLst>
          </p:cNvPr>
          <p:cNvSpPr/>
          <p:nvPr/>
        </p:nvSpPr>
        <p:spPr>
          <a:xfrm>
            <a:off x="3590192" y="1188720"/>
            <a:ext cx="3638841" cy="3799552"/>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2077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8054340" y="640080"/>
            <a:ext cx="938348" cy="938348"/>
          </a:xfrm>
          <a:prstGeom prst="rect">
            <a:avLst/>
          </a:prstGeom>
        </p:spPr>
      </p:pic>
      <p:sp>
        <p:nvSpPr>
          <p:cNvPr id="95" name="Google Shape;95;p14"/>
          <p:cNvSpPr txBox="1">
            <a:spLocks noGrp="1"/>
          </p:cNvSpPr>
          <p:nvPr>
            <p:ph type="ctrTitle"/>
          </p:nvPr>
        </p:nvSpPr>
        <p:spPr>
          <a:xfrm>
            <a:off x="1705116" y="514382"/>
            <a:ext cx="5733767" cy="5948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Main types of data scientists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243840" y="1386840"/>
            <a:ext cx="8610600" cy="3703320"/>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400" dirty="0"/>
              <a:t>There are the ones...</a:t>
            </a:r>
          </a:p>
          <a:p>
            <a:pPr marL="0" indent="0" algn="just"/>
            <a:endParaRPr lang="en-GB" sz="2400" dirty="0"/>
          </a:p>
          <a:p>
            <a:pPr marL="342900" indent="-342900" algn="just">
              <a:buFont typeface="Arial" panose="020B0604020202020204" pitchFamily="34" charset="0"/>
              <a:buChar char="•"/>
            </a:pPr>
            <a:r>
              <a:rPr lang="en-GB" sz="2400" dirty="0"/>
              <a:t>Strong in </a:t>
            </a:r>
            <a:r>
              <a:rPr lang="en-GB" sz="2400" b="1" dirty="0">
                <a:solidFill>
                  <a:schemeClr val="tx2">
                    <a:lumMod val="10000"/>
                  </a:schemeClr>
                </a:solidFill>
              </a:rPr>
              <a:t>statistics</a:t>
            </a:r>
            <a:r>
              <a:rPr lang="en-GB" sz="2400" dirty="0"/>
              <a:t>: develop new statistical theories for big data: statistical modelling, experimental design, sampling, clustering, data reduction, confidence intervals, testing, modelling, predictive modelling, etc.</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t>Strong in </a:t>
            </a:r>
            <a:r>
              <a:rPr lang="en-GB" sz="2400" b="1" dirty="0">
                <a:solidFill>
                  <a:schemeClr val="tx2">
                    <a:lumMod val="10000"/>
                  </a:schemeClr>
                </a:solidFill>
              </a:rPr>
              <a:t>mathematics</a:t>
            </a:r>
            <a:r>
              <a:rPr lang="en-GB" sz="2400" dirty="0"/>
              <a:t>: operations research, analytic business (inventory management and forecasting, pricing optimization, supply chain, quality control, yield optimization)</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t>Strong in </a:t>
            </a:r>
            <a:r>
              <a:rPr lang="en-GB" sz="2400" b="1" dirty="0">
                <a:solidFill>
                  <a:schemeClr val="tx2">
                    <a:lumMod val="10000"/>
                  </a:schemeClr>
                </a:solidFill>
              </a:rPr>
              <a:t>data engineering</a:t>
            </a:r>
            <a:r>
              <a:rPr lang="en-GB" sz="2400" dirty="0"/>
              <a:t>, Hadoop, database/memory/file systems optimization and architecture, API’s, Analytics as a Service, optimization of data flows</a:t>
            </a:r>
            <a:endParaRPr lang="en-GB" sz="1900" dirty="0"/>
          </a:p>
        </p:txBody>
      </p:sp>
    </p:spTree>
    <p:extLst>
      <p:ext uri="{BB962C8B-B14F-4D97-AF65-F5344CB8AC3E}">
        <p14:creationId xmlns:p14="http://schemas.microsoft.com/office/powerpoint/2010/main" val="154219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26" name="Picture 2">
            <a:extLst>
              <a:ext uri="{FF2B5EF4-FFF2-40B4-BE49-F238E27FC236}">
                <a16:creationId xmlns:a16="http://schemas.microsoft.com/office/drawing/2014/main" id="{782441BF-FF91-D046-6E63-9951C5490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944" y="2022748"/>
            <a:ext cx="4485578" cy="2878294"/>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15"/>
          <p:cNvSpPr txBox="1">
            <a:spLocks noGrp="1"/>
          </p:cNvSpPr>
          <p:nvPr>
            <p:ph type="ctrTitle"/>
          </p:nvPr>
        </p:nvSpPr>
        <p:spPr>
          <a:xfrm>
            <a:off x="727950" y="1095588"/>
            <a:ext cx="6419610" cy="192955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is the new oil that fuels society</a:t>
            </a:r>
          </a:p>
        </p:txBody>
      </p:sp>
      <p:sp>
        <p:nvSpPr>
          <p:cNvPr id="104" name="Google Shape;104;p15"/>
          <p:cNvSpPr txBox="1">
            <a:spLocks noGrp="1"/>
          </p:cNvSpPr>
          <p:nvPr>
            <p:ph type="subTitle" idx="1"/>
          </p:nvPr>
        </p:nvSpPr>
        <p:spPr>
          <a:xfrm>
            <a:off x="1777600" y="-7200"/>
            <a:ext cx="55644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a:t>Data Science all over the Media</a:t>
            </a:r>
            <a:endParaRPr sz="1900"/>
          </a:p>
        </p:txBody>
      </p:sp>
      <p:sp>
        <p:nvSpPr>
          <p:cNvPr id="5" name="Rectangle: Rounded Corners 4">
            <a:extLst>
              <a:ext uri="{FF2B5EF4-FFF2-40B4-BE49-F238E27FC236}">
                <a16:creationId xmlns:a16="http://schemas.microsoft.com/office/drawing/2014/main" id="{91825B3F-385B-20A3-4A72-41476CEFE7DD}"/>
              </a:ext>
            </a:extLst>
          </p:cNvPr>
          <p:cNvSpPr/>
          <p:nvPr/>
        </p:nvSpPr>
        <p:spPr>
          <a:xfrm>
            <a:off x="4501744" y="2022750"/>
            <a:ext cx="4497778" cy="2878294"/>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Text&#10;&#10;Description automatically generated">
            <a:extLst>
              <a:ext uri="{FF2B5EF4-FFF2-40B4-BE49-F238E27FC236}">
                <a16:creationId xmlns:a16="http://schemas.microsoft.com/office/drawing/2014/main" id="{7207E6F8-454A-1A3B-78BF-D72DFCBD661A}"/>
              </a:ext>
            </a:extLst>
          </p:cNvPr>
          <p:cNvPicPr>
            <a:picLocks noChangeAspect="1"/>
          </p:cNvPicPr>
          <p:nvPr/>
        </p:nvPicPr>
        <p:blipFill>
          <a:blip r:embed="rId4"/>
          <a:stretch>
            <a:fillRect/>
          </a:stretch>
        </p:blipFill>
        <p:spPr>
          <a:xfrm>
            <a:off x="591712" y="2818493"/>
            <a:ext cx="3811648" cy="1316909"/>
          </a:xfrm>
          <a:prstGeom prst="rect">
            <a:avLst/>
          </a:prstGeom>
        </p:spPr>
      </p:pic>
    </p:spTree>
    <p:extLst>
      <p:ext uri="{BB962C8B-B14F-4D97-AF65-F5344CB8AC3E}">
        <p14:creationId xmlns:p14="http://schemas.microsoft.com/office/powerpoint/2010/main" val="3471787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8054340" y="640080"/>
            <a:ext cx="938348" cy="938348"/>
          </a:xfrm>
          <a:prstGeom prst="rect">
            <a:avLst/>
          </a:prstGeom>
        </p:spPr>
      </p:pic>
      <p:sp>
        <p:nvSpPr>
          <p:cNvPr id="95" name="Google Shape;95;p14"/>
          <p:cNvSpPr txBox="1">
            <a:spLocks noGrp="1"/>
          </p:cNvSpPr>
          <p:nvPr>
            <p:ph type="ctrTitle"/>
          </p:nvPr>
        </p:nvSpPr>
        <p:spPr>
          <a:xfrm>
            <a:off x="1705116" y="514382"/>
            <a:ext cx="5733767" cy="5948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Main types of data scientists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248194" y="1790700"/>
            <a:ext cx="8221980" cy="33909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2400" dirty="0"/>
              <a:t>Strong in </a:t>
            </a:r>
            <a:r>
              <a:rPr lang="en-GB" sz="2400" b="1" dirty="0">
                <a:solidFill>
                  <a:schemeClr val="tx2">
                    <a:lumMod val="10000"/>
                  </a:schemeClr>
                </a:solidFill>
              </a:rPr>
              <a:t>computer science </a:t>
            </a:r>
            <a:r>
              <a:rPr lang="en-GB" sz="2400" dirty="0"/>
              <a:t>(algorithms, computational complexity, optimization) </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solidFill>
                  <a:schemeClr val="bg1">
                    <a:lumMod val="50000"/>
                  </a:schemeClr>
                </a:solidFill>
              </a:rPr>
              <a:t>Strong</a:t>
            </a:r>
            <a:r>
              <a:rPr lang="en-GB" sz="2400" b="1" dirty="0">
                <a:solidFill>
                  <a:schemeClr val="tx2">
                    <a:lumMod val="10000"/>
                  </a:schemeClr>
                </a:solidFill>
              </a:rPr>
              <a:t> in business</a:t>
            </a:r>
            <a:r>
              <a:rPr lang="en-GB" sz="2400" dirty="0"/>
              <a:t>, ROI optimization, decision sciences (dashboards design, metric mix selection and metric definitions, ROI optimization, high-level database design)</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t>Strong in </a:t>
            </a:r>
            <a:r>
              <a:rPr lang="en-GB" sz="2400" b="1" dirty="0">
                <a:solidFill>
                  <a:schemeClr val="tx2">
                    <a:lumMod val="10000"/>
                  </a:schemeClr>
                </a:solidFill>
              </a:rPr>
              <a:t>production code development</a:t>
            </a:r>
            <a:r>
              <a:rPr lang="en-GB" sz="2400" dirty="0"/>
              <a:t>, software engineering</a:t>
            </a:r>
            <a:endParaRPr lang="en-GB" sz="1900" dirty="0"/>
          </a:p>
        </p:txBody>
      </p:sp>
    </p:spTree>
    <p:extLst>
      <p:ext uri="{BB962C8B-B14F-4D97-AF65-F5344CB8AC3E}">
        <p14:creationId xmlns:p14="http://schemas.microsoft.com/office/powerpoint/2010/main" val="161225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5" name="Picture 4">
            <a:extLst>
              <a:ext uri="{FF2B5EF4-FFF2-40B4-BE49-F238E27FC236}">
                <a16:creationId xmlns:a16="http://schemas.microsoft.com/office/drawing/2014/main" id="{4745C813-2188-E8C4-292F-DA12CAA02A45}"/>
              </a:ext>
            </a:extLst>
          </p:cNvPr>
          <p:cNvPicPr>
            <a:picLocks noChangeAspect="1"/>
          </p:cNvPicPr>
          <p:nvPr/>
        </p:nvPicPr>
        <p:blipFill>
          <a:blip r:embed="rId3"/>
          <a:stretch>
            <a:fillRect/>
          </a:stretch>
        </p:blipFill>
        <p:spPr>
          <a:xfrm>
            <a:off x="2438326" y="1372701"/>
            <a:ext cx="4267347" cy="3492549"/>
          </a:xfrm>
          <a:prstGeom prst="rect">
            <a:avLst/>
          </a:prstGeom>
        </p:spPr>
      </p:pic>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4"/>
          <a:stretch>
            <a:fillRect/>
          </a:stretch>
        </p:blipFill>
        <p:spPr>
          <a:xfrm>
            <a:off x="8054340" y="640080"/>
            <a:ext cx="938348" cy="938348"/>
          </a:xfrm>
          <a:prstGeom prst="rect">
            <a:avLst/>
          </a:prstGeom>
        </p:spPr>
      </p:pic>
      <p:sp>
        <p:nvSpPr>
          <p:cNvPr id="95" name="Google Shape;95;p14"/>
          <p:cNvSpPr txBox="1">
            <a:spLocks noGrp="1"/>
          </p:cNvSpPr>
          <p:nvPr>
            <p:ph type="ctrTitle"/>
          </p:nvPr>
        </p:nvSpPr>
        <p:spPr>
          <a:xfrm>
            <a:off x="1705116" y="514382"/>
            <a:ext cx="5733767" cy="5948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More than data scientists?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Data Scientists</a:t>
            </a:r>
          </a:p>
          <a:p>
            <a:pPr marL="0" lvl="0" indent="0" algn="ctr" rtl="0">
              <a:spcBef>
                <a:spcPts val="0"/>
              </a:spcBef>
              <a:spcAft>
                <a:spcPts val="0"/>
              </a:spcAft>
              <a:buNone/>
            </a:pPr>
            <a:endParaRPr sz="1900" dirty="0"/>
          </a:p>
        </p:txBody>
      </p:sp>
      <p:sp>
        <p:nvSpPr>
          <p:cNvPr id="2" name="Rectangle: Rounded Corners 1">
            <a:extLst>
              <a:ext uri="{FF2B5EF4-FFF2-40B4-BE49-F238E27FC236}">
                <a16:creationId xmlns:a16="http://schemas.microsoft.com/office/drawing/2014/main" id="{F7A31AFD-A0A1-A924-C185-5C280B2E047E}"/>
              </a:ext>
            </a:extLst>
          </p:cNvPr>
          <p:cNvSpPr/>
          <p:nvPr/>
        </p:nvSpPr>
        <p:spPr>
          <a:xfrm>
            <a:off x="2438326" y="1372701"/>
            <a:ext cx="4267348" cy="3492550"/>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992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AB08FB54-6C26-3C7D-39D8-AE6E9294EF79}"/>
              </a:ext>
            </a:extLst>
          </p:cNvPr>
          <p:cNvPicPr>
            <a:picLocks noChangeAspect="1"/>
          </p:cNvPicPr>
          <p:nvPr/>
        </p:nvPicPr>
        <p:blipFill>
          <a:blip r:embed="rId3"/>
          <a:stretch>
            <a:fillRect/>
          </a:stretch>
        </p:blipFill>
        <p:spPr>
          <a:xfrm>
            <a:off x="2124148" y="2012514"/>
            <a:ext cx="1580844" cy="1580844"/>
          </a:xfrm>
          <a:prstGeom prst="rect">
            <a:avLst/>
          </a:prstGeom>
        </p:spPr>
      </p:pic>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Big Data, Data Science, Statistics</a:t>
            </a: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4" name="Picture 3" descr="A picture containing room, gambling house&#10;&#10;Description automatically generated">
            <a:extLst>
              <a:ext uri="{FF2B5EF4-FFF2-40B4-BE49-F238E27FC236}">
                <a16:creationId xmlns:a16="http://schemas.microsoft.com/office/drawing/2014/main" id="{96F5F028-E255-CCFE-B65F-1114149E0110}"/>
              </a:ext>
            </a:extLst>
          </p:cNvPr>
          <p:cNvPicPr>
            <a:picLocks noChangeAspect="1"/>
          </p:cNvPicPr>
          <p:nvPr/>
        </p:nvPicPr>
        <p:blipFill>
          <a:blip r:embed="rId4"/>
          <a:stretch>
            <a:fillRect/>
          </a:stretch>
        </p:blipFill>
        <p:spPr>
          <a:xfrm>
            <a:off x="5439010" y="2170002"/>
            <a:ext cx="1517820" cy="1517820"/>
          </a:xfrm>
          <a:prstGeom prst="rect">
            <a:avLst/>
          </a:prstGeom>
        </p:spPr>
      </p:pic>
      <p:pic>
        <p:nvPicPr>
          <p:cNvPr id="7" name="Picture 6" descr="Icon&#10;&#10;Description automatically generated">
            <a:extLst>
              <a:ext uri="{FF2B5EF4-FFF2-40B4-BE49-F238E27FC236}">
                <a16:creationId xmlns:a16="http://schemas.microsoft.com/office/drawing/2014/main" id="{6F4C74A4-9728-84A0-E1A8-9E237F3E9950}"/>
              </a:ext>
            </a:extLst>
          </p:cNvPr>
          <p:cNvPicPr>
            <a:picLocks noChangeAspect="1"/>
          </p:cNvPicPr>
          <p:nvPr/>
        </p:nvPicPr>
        <p:blipFill>
          <a:blip r:embed="rId5"/>
          <a:stretch>
            <a:fillRect/>
          </a:stretch>
        </p:blipFill>
        <p:spPr>
          <a:xfrm>
            <a:off x="4032950" y="3333423"/>
            <a:ext cx="1517820" cy="1517820"/>
          </a:xfrm>
          <a:prstGeom prst="rect">
            <a:avLst/>
          </a:prstGeom>
        </p:spPr>
      </p:pic>
    </p:spTree>
    <p:extLst>
      <p:ext uri="{BB962C8B-B14F-4D97-AF65-F5344CB8AC3E}">
        <p14:creationId xmlns:p14="http://schemas.microsoft.com/office/powerpoint/2010/main" val="1946919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674622" y="743658"/>
            <a:ext cx="387096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Big Data</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4" name="Picture 3" descr="A picture containing room, gambling house&#10;&#10;Description automatically generated">
            <a:extLst>
              <a:ext uri="{FF2B5EF4-FFF2-40B4-BE49-F238E27FC236}">
                <a16:creationId xmlns:a16="http://schemas.microsoft.com/office/drawing/2014/main" id="{96F5F028-E255-CCFE-B65F-1114149E0110}"/>
              </a:ext>
            </a:extLst>
          </p:cNvPr>
          <p:cNvPicPr>
            <a:picLocks noChangeAspect="1"/>
          </p:cNvPicPr>
          <p:nvPr/>
        </p:nvPicPr>
        <p:blipFill>
          <a:blip r:embed="rId3"/>
          <a:stretch>
            <a:fillRect/>
          </a:stretch>
        </p:blipFill>
        <p:spPr>
          <a:xfrm>
            <a:off x="1766170" y="915618"/>
            <a:ext cx="832250" cy="832250"/>
          </a:xfrm>
          <a:prstGeom prst="rect">
            <a:avLst/>
          </a:prstGeom>
        </p:spPr>
      </p:pic>
      <p:sp>
        <p:nvSpPr>
          <p:cNvPr id="2" name="Google Shape;98;p14">
            <a:extLst>
              <a:ext uri="{FF2B5EF4-FFF2-40B4-BE49-F238E27FC236}">
                <a16:creationId xmlns:a16="http://schemas.microsoft.com/office/drawing/2014/main" id="{60DF2318-F2EC-A430-26FA-42E4312B35E2}"/>
              </a:ext>
            </a:extLst>
          </p:cNvPr>
          <p:cNvSpPr txBox="1">
            <a:spLocks/>
          </p:cNvSpPr>
          <p:nvPr/>
        </p:nvSpPr>
        <p:spPr>
          <a:xfrm>
            <a:off x="2697321" y="1366277"/>
            <a:ext cx="1250039" cy="436097"/>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Wikipedia</a:t>
            </a:r>
          </a:p>
        </p:txBody>
      </p:sp>
      <p:pic>
        <p:nvPicPr>
          <p:cNvPr id="6" name="Picture 5">
            <a:extLst>
              <a:ext uri="{FF2B5EF4-FFF2-40B4-BE49-F238E27FC236}">
                <a16:creationId xmlns:a16="http://schemas.microsoft.com/office/drawing/2014/main" id="{AFF005C0-970E-8922-1756-4EF592C436F2}"/>
              </a:ext>
            </a:extLst>
          </p:cNvPr>
          <p:cNvPicPr>
            <a:picLocks noChangeAspect="1"/>
          </p:cNvPicPr>
          <p:nvPr/>
        </p:nvPicPr>
        <p:blipFill>
          <a:blip r:embed="rId4"/>
          <a:stretch>
            <a:fillRect/>
          </a:stretch>
        </p:blipFill>
        <p:spPr>
          <a:xfrm>
            <a:off x="7773327" y="476566"/>
            <a:ext cx="1100983" cy="1263909"/>
          </a:xfrm>
          <a:prstGeom prst="rect">
            <a:avLst/>
          </a:prstGeom>
        </p:spPr>
      </p:pic>
      <p:pic>
        <p:nvPicPr>
          <p:cNvPr id="9" name="Picture 8">
            <a:extLst>
              <a:ext uri="{FF2B5EF4-FFF2-40B4-BE49-F238E27FC236}">
                <a16:creationId xmlns:a16="http://schemas.microsoft.com/office/drawing/2014/main" id="{DF294A1E-4324-2F15-D4D5-660879620A08}"/>
              </a:ext>
            </a:extLst>
          </p:cNvPr>
          <p:cNvPicPr>
            <a:picLocks noChangeAspect="1"/>
          </p:cNvPicPr>
          <p:nvPr/>
        </p:nvPicPr>
        <p:blipFill>
          <a:blip r:embed="rId5"/>
          <a:stretch>
            <a:fillRect/>
          </a:stretch>
        </p:blipFill>
        <p:spPr>
          <a:xfrm>
            <a:off x="121920" y="1770728"/>
            <a:ext cx="8930640" cy="3343649"/>
          </a:xfrm>
          <a:prstGeom prst="rect">
            <a:avLst/>
          </a:prstGeom>
        </p:spPr>
      </p:pic>
      <p:sp>
        <p:nvSpPr>
          <p:cNvPr id="10" name="Rectangle: Rounded Corners 9">
            <a:extLst>
              <a:ext uri="{FF2B5EF4-FFF2-40B4-BE49-F238E27FC236}">
                <a16:creationId xmlns:a16="http://schemas.microsoft.com/office/drawing/2014/main" id="{0A20A7A2-2CA3-728E-D970-FFEA61F11768}"/>
              </a:ext>
            </a:extLst>
          </p:cNvPr>
          <p:cNvSpPr/>
          <p:nvPr/>
        </p:nvSpPr>
        <p:spPr>
          <a:xfrm>
            <a:off x="121920" y="1770727"/>
            <a:ext cx="8930640" cy="3343649"/>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9566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674622" y="743658"/>
            <a:ext cx="387096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Big Data</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4" name="Picture 3" descr="A picture containing room, gambling house&#10;&#10;Description automatically generated">
            <a:extLst>
              <a:ext uri="{FF2B5EF4-FFF2-40B4-BE49-F238E27FC236}">
                <a16:creationId xmlns:a16="http://schemas.microsoft.com/office/drawing/2014/main" id="{96F5F028-E255-CCFE-B65F-1114149E0110}"/>
              </a:ext>
            </a:extLst>
          </p:cNvPr>
          <p:cNvPicPr>
            <a:picLocks noChangeAspect="1"/>
          </p:cNvPicPr>
          <p:nvPr/>
        </p:nvPicPr>
        <p:blipFill>
          <a:blip r:embed="rId3"/>
          <a:stretch>
            <a:fillRect/>
          </a:stretch>
        </p:blipFill>
        <p:spPr>
          <a:xfrm>
            <a:off x="1766170" y="915618"/>
            <a:ext cx="832250" cy="832250"/>
          </a:xfrm>
          <a:prstGeom prst="rect">
            <a:avLst/>
          </a:prstGeom>
        </p:spPr>
      </p:pic>
      <p:sp>
        <p:nvSpPr>
          <p:cNvPr id="2" name="Google Shape;98;p14">
            <a:extLst>
              <a:ext uri="{FF2B5EF4-FFF2-40B4-BE49-F238E27FC236}">
                <a16:creationId xmlns:a16="http://schemas.microsoft.com/office/drawing/2014/main" id="{60DF2318-F2EC-A430-26FA-42E4312B35E2}"/>
              </a:ext>
            </a:extLst>
          </p:cNvPr>
          <p:cNvSpPr txBox="1">
            <a:spLocks/>
          </p:cNvSpPr>
          <p:nvPr/>
        </p:nvSpPr>
        <p:spPr>
          <a:xfrm>
            <a:off x="2697321" y="1366277"/>
            <a:ext cx="1250039" cy="436097"/>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Wikipedia</a:t>
            </a:r>
          </a:p>
        </p:txBody>
      </p:sp>
      <p:pic>
        <p:nvPicPr>
          <p:cNvPr id="6" name="Picture 5">
            <a:extLst>
              <a:ext uri="{FF2B5EF4-FFF2-40B4-BE49-F238E27FC236}">
                <a16:creationId xmlns:a16="http://schemas.microsoft.com/office/drawing/2014/main" id="{AFF005C0-970E-8922-1756-4EF592C436F2}"/>
              </a:ext>
            </a:extLst>
          </p:cNvPr>
          <p:cNvPicPr>
            <a:picLocks noChangeAspect="1"/>
          </p:cNvPicPr>
          <p:nvPr/>
        </p:nvPicPr>
        <p:blipFill>
          <a:blip r:embed="rId4"/>
          <a:stretch>
            <a:fillRect/>
          </a:stretch>
        </p:blipFill>
        <p:spPr>
          <a:xfrm>
            <a:off x="7773327" y="476566"/>
            <a:ext cx="1100983" cy="1263909"/>
          </a:xfrm>
          <a:prstGeom prst="rect">
            <a:avLst/>
          </a:prstGeom>
        </p:spPr>
      </p:pic>
      <p:sp>
        <p:nvSpPr>
          <p:cNvPr id="3" name="Google Shape;98;p14">
            <a:extLst>
              <a:ext uri="{FF2B5EF4-FFF2-40B4-BE49-F238E27FC236}">
                <a16:creationId xmlns:a16="http://schemas.microsoft.com/office/drawing/2014/main" id="{1343B5A1-71DD-DB62-B3FB-78FF93948625}"/>
              </a:ext>
            </a:extLst>
          </p:cNvPr>
          <p:cNvSpPr txBox="1">
            <a:spLocks/>
          </p:cNvSpPr>
          <p:nvPr/>
        </p:nvSpPr>
        <p:spPr>
          <a:xfrm>
            <a:off x="575219" y="1804463"/>
            <a:ext cx="7768681" cy="3197125"/>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342900" indent="-342900" algn="just">
              <a:buFont typeface="Arial" panose="020B0604020202020204" pitchFamily="34" charset="0"/>
              <a:buChar char="•"/>
            </a:pPr>
            <a:r>
              <a:rPr lang="en-GB" sz="2400" b="1" dirty="0">
                <a:solidFill>
                  <a:schemeClr val="bg2"/>
                </a:solidFill>
              </a:rPr>
              <a:t>Big data</a:t>
            </a:r>
            <a:r>
              <a:rPr lang="en-GB" sz="2400" dirty="0"/>
              <a:t> is an all-encompassing term for any collection of data sets so large and complex that it becomes difficult to process using traditional data processing applications.</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b="1" dirty="0">
                <a:solidFill>
                  <a:schemeClr val="bg2"/>
                </a:solidFill>
              </a:rPr>
              <a:t>Data science </a:t>
            </a:r>
            <a:r>
              <a:rPr lang="en-GB" sz="2400" dirty="0"/>
              <a:t>is the study of the generalizable extraction of knowledge from data, yet the key word is science.</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b="1" dirty="0">
                <a:solidFill>
                  <a:schemeClr val="bg2"/>
                </a:solidFill>
              </a:rPr>
              <a:t>Statistics</a:t>
            </a:r>
            <a:r>
              <a:rPr lang="en-GB" sz="2400" dirty="0"/>
              <a:t> is the study of the collection, analysis, interpretation, presentation and organization of data.</a:t>
            </a:r>
            <a:endParaRPr lang="en-GB" sz="1900" dirty="0"/>
          </a:p>
        </p:txBody>
      </p:sp>
    </p:spTree>
    <p:extLst>
      <p:ext uri="{BB962C8B-B14F-4D97-AF65-F5344CB8AC3E}">
        <p14:creationId xmlns:p14="http://schemas.microsoft.com/office/powerpoint/2010/main" val="723351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674622" y="743658"/>
            <a:ext cx="5333998"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Evolution</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5" name="Picture 4" descr="Icon&#10;&#10;Description automatically generated">
            <a:extLst>
              <a:ext uri="{FF2B5EF4-FFF2-40B4-BE49-F238E27FC236}">
                <a16:creationId xmlns:a16="http://schemas.microsoft.com/office/drawing/2014/main" id="{7BABA52F-7F69-68A3-B5E1-CE6F27B6EA16}"/>
              </a:ext>
            </a:extLst>
          </p:cNvPr>
          <p:cNvPicPr>
            <a:picLocks noChangeAspect="1"/>
          </p:cNvPicPr>
          <p:nvPr/>
        </p:nvPicPr>
        <p:blipFill>
          <a:blip r:embed="rId3"/>
          <a:stretch>
            <a:fillRect/>
          </a:stretch>
        </p:blipFill>
        <p:spPr>
          <a:xfrm>
            <a:off x="1651708" y="762604"/>
            <a:ext cx="1022914" cy="1022914"/>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33EC7DE2-B1B9-26C2-5940-6E011EB1504E}"/>
              </a:ext>
            </a:extLst>
          </p:cNvPr>
          <p:cNvPicPr>
            <a:picLocks noChangeAspect="1"/>
          </p:cNvPicPr>
          <p:nvPr/>
        </p:nvPicPr>
        <p:blipFill>
          <a:blip r:embed="rId4"/>
          <a:stretch>
            <a:fillRect/>
          </a:stretch>
        </p:blipFill>
        <p:spPr>
          <a:xfrm>
            <a:off x="2874262" y="1400323"/>
            <a:ext cx="4934718" cy="3584945"/>
          </a:xfrm>
          <a:prstGeom prst="rect">
            <a:avLst/>
          </a:prstGeom>
        </p:spPr>
      </p:pic>
      <p:sp>
        <p:nvSpPr>
          <p:cNvPr id="9" name="Rectangle: Rounded Corners 8">
            <a:extLst>
              <a:ext uri="{FF2B5EF4-FFF2-40B4-BE49-F238E27FC236}">
                <a16:creationId xmlns:a16="http://schemas.microsoft.com/office/drawing/2014/main" id="{E68E8563-9BE3-85E6-A07E-DA4BC68D697A}"/>
              </a:ext>
            </a:extLst>
          </p:cNvPr>
          <p:cNvSpPr/>
          <p:nvPr/>
        </p:nvSpPr>
        <p:spPr>
          <a:xfrm>
            <a:off x="2895600" y="1394460"/>
            <a:ext cx="4892040" cy="3627120"/>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6280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766062" y="370278"/>
            <a:ext cx="5333998"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400" dirty="0"/>
              <a:t>3</a:t>
            </a:r>
            <a:r>
              <a:rPr lang="en-GB" sz="3600" dirty="0"/>
              <a:t>Vs of Big Data</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6" name="Picture 5" descr="Diagram&#10;&#10;Description automatically generated">
            <a:extLst>
              <a:ext uri="{FF2B5EF4-FFF2-40B4-BE49-F238E27FC236}">
                <a16:creationId xmlns:a16="http://schemas.microsoft.com/office/drawing/2014/main" id="{995E2019-221A-8E40-6850-052182E24110}"/>
              </a:ext>
            </a:extLst>
          </p:cNvPr>
          <p:cNvPicPr>
            <a:picLocks noChangeAspect="1"/>
          </p:cNvPicPr>
          <p:nvPr/>
        </p:nvPicPr>
        <p:blipFill>
          <a:blip r:embed="rId3"/>
          <a:stretch>
            <a:fillRect/>
          </a:stretch>
        </p:blipFill>
        <p:spPr>
          <a:xfrm>
            <a:off x="1588511" y="1274061"/>
            <a:ext cx="5966977" cy="3680779"/>
          </a:xfrm>
          <a:prstGeom prst="rect">
            <a:avLst/>
          </a:prstGeom>
        </p:spPr>
      </p:pic>
      <p:pic>
        <p:nvPicPr>
          <p:cNvPr id="7" name="Picture 6" descr="Icon&#10;&#10;Description automatically generated">
            <a:extLst>
              <a:ext uri="{FF2B5EF4-FFF2-40B4-BE49-F238E27FC236}">
                <a16:creationId xmlns:a16="http://schemas.microsoft.com/office/drawing/2014/main" id="{B5F35422-809D-AB2D-0254-7FD7BFF07010}"/>
              </a:ext>
            </a:extLst>
          </p:cNvPr>
          <p:cNvPicPr>
            <a:picLocks noChangeAspect="1"/>
          </p:cNvPicPr>
          <p:nvPr/>
        </p:nvPicPr>
        <p:blipFill>
          <a:blip r:embed="rId4"/>
          <a:stretch>
            <a:fillRect/>
          </a:stretch>
        </p:blipFill>
        <p:spPr>
          <a:xfrm>
            <a:off x="1852546" y="493486"/>
            <a:ext cx="943996" cy="943996"/>
          </a:xfrm>
          <a:prstGeom prst="rect">
            <a:avLst/>
          </a:prstGeom>
        </p:spPr>
      </p:pic>
    </p:spTree>
    <p:extLst>
      <p:ext uri="{BB962C8B-B14F-4D97-AF65-F5344CB8AC3E}">
        <p14:creationId xmlns:p14="http://schemas.microsoft.com/office/powerpoint/2010/main" val="1043308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796542" y="415998"/>
            <a:ext cx="5333998"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dirty="0"/>
              <a:t>5</a:t>
            </a:r>
            <a:r>
              <a:rPr lang="en-GB" sz="3600" dirty="0"/>
              <a:t>Vs of Big Data</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3" name="Picture 2" descr="Diagram&#10;&#10;Description automatically generated">
            <a:extLst>
              <a:ext uri="{FF2B5EF4-FFF2-40B4-BE49-F238E27FC236}">
                <a16:creationId xmlns:a16="http://schemas.microsoft.com/office/drawing/2014/main" id="{3AD1B908-BC2A-18E8-138F-1A57EE7FD68A}"/>
              </a:ext>
            </a:extLst>
          </p:cNvPr>
          <p:cNvPicPr>
            <a:picLocks noChangeAspect="1"/>
          </p:cNvPicPr>
          <p:nvPr/>
        </p:nvPicPr>
        <p:blipFill>
          <a:blip r:embed="rId3"/>
          <a:stretch>
            <a:fillRect/>
          </a:stretch>
        </p:blipFill>
        <p:spPr>
          <a:xfrm>
            <a:off x="2468873" y="1120140"/>
            <a:ext cx="4206253" cy="3756836"/>
          </a:xfrm>
          <a:prstGeom prst="rect">
            <a:avLst/>
          </a:prstGeom>
        </p:spPr>
      </p:pic>
      <p:pic>
        <p:nvPicPr>
          <p:cNvPr id="4" name="Picture 3" descr="Icon&#10;&#10;Description automatically generated">
            <a:extLst>
              <a:ext uri="{FF2B5EF4-FFF2-40B4-BE49-F238E27FC236}">
                <a16:creationId xmlns:a16="http://schemas.microsoft.com/office/drawing/2014/main" id="{A28BBE0D-98A6-4B9C-5354-C56D70046F9C}"/>
              </a:ext>
            </a:extLst>
          </p:cNvPr>
          <p:cNvPicPr>
            <a:picLocks noChangeAspect="1"/>
          </p:cNvPicPr>
          <p:nvPr/>
        </p:nvPicPr>
        <p:blipFill>
          <a:blip r:embed="rId4"/>
          <a:stretch>
            <a:fillRect/>
          </a:stretch>
        </p:blipFill>
        <p:spPr>
          <a:xfrm>
            <a:off x="1853631" y="493486"/>
            <a:ext cx="943996" cy="943996"/>
          </a:xfrm>
          <a:prstGeom prst="rect">
            <a:avLst/>
          </a:prstGeom>
        </p:spPr>
      </p:pic>
    </p:spTree>
    <p:extLst>
      <p:ext uri="{BB962C8B-B14F-4D97-AF65-F5344CB8AC3E}">
        <p14:creationId xmlns:p14="http://schemas.microsoft.com/office/powerpoint/2010/main" val="783332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1520191" y="1467558"/>
            <a:ext cx="5875018" cy="131333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000" dirty="0"/>
              <a:t>Data science or statistics?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4" name="Picture 3" descr="Icon&#10;&#10;Description automatically generated">
            <a:extLst>
              <a:ext uri="{FF2B5EF4-FFF2-40B4-BE49-F238E27FC236}">
                <a16:creationId xmlns:a16="http://schemas.microsoft.com/office/drawing/2014/main" id="{A28BBE0D-98A6-4B9C-5354-C56D70046F9C}"/>
              </a:ext>
            </a:extLst>
          </p:cNvPr>
          <p:cNvPicPr>
            <a:picLocks noChangeAspect="1"/>
          </p:cNvPicPr>
          <p:nvPr/>
        </p:nvPicPr>
        <p:blipFill>
          <a:blip r:embed="rId3"/>
          <a:stretch>
            <a:fillRect/>
          </a:stretch>
        </p:blipFill>
        <p:spPr>
          <a:xfrm>
            <a:off x="640663" y="1331686"/>
            <a:ext cx="943996" cy="943996"/>
          </a:xfrm>
          <a:prstGeom prst="rect">
            <a:avLst/>
          </a:prstGeom>
        </p:spPr>
      </p:pic>
      <p:pic>
        <p:nvPicPr>
          <p:cNvPr id="2" name="Picture 1" descr="Icon&#10;&#10;Description automatically generated">
            <a:extLst>
              <a:ext uri="{FF2B5EF4-FFF2-40B4-BE49-F238E27FC236}">
                <a16:creationId xmlns:a16="http://schemas.microsoft.com/office/drawing/2014/main" id="{A5D5D446-D83D-6896-84AE-82313EB19E8D}"/>
              </a:ext>
            </a:extLst>
          </p:cNvPr>
          <p:cNvPicPr>
            <a:picLocks noChangeAspect="1"/>
          </p:cNvPicPr>
          <p:nvPr/>
        </p:nvPicPr>
        <p:blipFill>
          <a:blip r:embed="rId4"/>
          <a:stretch>
            <a:fillRect/>
          </a:stretch>
        </p:blipFill>
        <p:spPr>
          <a:xfrm>
            <a:off x="7320988" y="1252768"/>
            <a:ext cx="1022914" cy="1022914"/>
          </a:xfrm>
          <a:prstGeom prst="rect">
            <a:avLst/>
          </a:prstGeom>
        </p:spPr>
      </p:pic>
      <p:sp>
        <p:nvSpPr>
          <p:cNvPr id="5" name="Google Shape;98;p14">
            <a:extLst>
              <a:ext uri="{FF2B5EF4-FFF2-40B4-BE49-F238E27FC236}">
                <a16:creationId xmlns:a16="http://schemas.microsoft.com/office/drawing/2014/main" id="{D1E28135-1FEC-2881-433D-4B0ECBD6FAA3}"/>
              </a:ext>
            </a:extLst>
          </p:cNvPr>
          <p:cNvSpPr txBox="1">
            <a:spLocks/>
          </p:cNvSpPr>
          <p:nvPr/>
        </p:nvSpPr>
        <p:spPr>
          <a:xfrm>
            <a:off x="1661160" y="2488715"/>
            <a:ext cx="5659828" cy="285274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900" dirty="0"/>
              <a:t>A vocabulary problem:</a:t>
            </a:r>
          </a:p>
          <a:p>
            <a:pPr marL="342900" indent="-342900" algn="just">
              <a:buFont typeface="Arial" panose="020B0604020202020204" pitchFamily="34" charset="0"/>
              <a:buChar char="•"/>
            </a:pPr>
            <a:endParaRPr lang="en-GB" sz="1900" dirty="0"/>
          </a:p>
          <a:p>
            <a:pPr marL="0" indent="0" algn="just"/>
            <a:r>
              <a:rPr lang="en-GB" sz="1900" dirty="0"/>
              <a:t>	Data scientist	 or 	Statistician?</a:t>
            </a:r>
          </a:p>
          <a:p>
            <a:pPr marL="342900" indent="-342900" algn="just">
              <a:buFont typeface="Arial" panose="020B0604020202020204" pitchFamily="34" charset="0"/>
              <a:buChar char="•"/>
            </a:pPr>
            <a:endParaRPr lang="en-GB" sz="1900" dirty="0"/>
          </a:p>
          <a:p>
            <a:pPr marL="0" indent="0" algn="just"/>
            <a:r>
              <a:rPr lang="en-GB" sz="1900" dirty="0"/>
              <a:t>	Statistics 	 or 	Data science?</a:t>
            </a:r>
          </a:p>
        </p:txBody>
      </p:sp>
    </p:spTree>
    <p:extLst>
      <p:ext uri="{BB962C8B-B14F-4D97-AF65-F5344CB8AC3E}">
        <p14:creationId xmlns:p14="http://schemas.microsoft.com/office/powerpoint/2010/main" val="3900679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1520191" y="1467558"/>
            <a:ext cx="5875018" cy="131333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000" dirty="0"/>
              <a:t>Data science or statistics?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Big Data, Data Science, Statistics</a:t>
            </a:r>
            <a:endParaRPr sz="1900" dirty="0"/>
          </a:p>
        </p:txBody>
      </p:sp>
      <p:pic>
        <p:nvPicPr>
          <p:cNvPr id="4" name="Picture 3" descr="Icon&#10;&#10;Description automatically generated">
            <a:extLst>
              <a:ext uri="{FF2B5EF4-FFF2-40B4-BE49-F238E27FC236}">
                <a16:creationId xmlns:a16="http://schemas.microsoft.com/office/drawing/2014/main" id="{A28BBE0D-98A6-4B9C-5354-C56D70046F9C}"/>
              </a:ext>
            </a:extLst>
          </p:cNvPr>
          <p:cNvPicPr>
            <a:picLocks noChangeAspect="1"/>
          </p:cNvPicPr>
          <p:nvPr/>
        </p:nvPicPr>
        <p:blipFill>
          <a:blip r:embed="rId3"/>
          <a:stretch>
            <a:fillRect/>
          </a:stretch>
        </p:blipFill>
        <p:spPr>
          <a:xfrm>
            <a:off x="640663" y="1331686"/>
            <a:ext cx="943996" cy="943996"/>
          </a:xfrm>
          <a:prstGeom prst="rect">
            <a:avLst/>
          </a:prstGeom>
        </p:spPr>
      </p:pic>
      <p:pic>
        <p:nvPicPr>
          <p:cNvPr id="2" name="Picture 1" descr="Icon&#10;&#10;Description automatically generated">
            <a:extLst>
              <a:ext uri="{FF2B5EF4-FFF2-40B4-BE49-F238E27FC236}">
                <a16:creationId xmlns:a16="http://schemas.microsoft.com/office/drawing/2014/main" id="{A5D5D446-D83D-6896-84AE-82313EB19E8D}"/>
              </a:ext>
            </a:extLst>
          </p:cNvPr>
          <p:cNvPicPr>
            <a:picLocks noChangeAspect="1"/>
          </p:cNvPicPr>
          <p:nvPr/>
        </p:nvPicPr>
        <p:blipFill>
          <a:blip r:embed="rId4"/>
          <a:stretch>
            <a:fillRect/>
          </a:stretch>
        </p:blipFill>
        <p:spPr>
          <a:xfrm>
            <a:off x="7320988" y="1252768"/>
            <a:ext cx="1022914" cy="1022914"/>
          </a:xfrm>
          <a:prstGeom prst="rect">
            <a:avLst/>
          </a:prstGeom>
        </p:spPr>
      </p:pic>
      <p:sp>
        <p:nvSpPr>
          <p:cNvPr id="5" name="Google Shape;98;p14">
            <a:extLst>
              <a:ext uri="{FF2B5EF4-FFF2-40B4-BE49-F238E27FC236}">
                <a16:creationId xmlns:a16="http://schemas.microsoft.com/office/drawing/2014/main" id="{D1E28135-1FEC-2881-433D-4B0ECBD6FAA3}"/>
              </a:ext>
            </a:extLst>
          </p:cNvPr>
          <p:cNvSpPr txBox="1">
            <a:spLocks/>
          </p:cNvSpPr>
          <p:nvPr/>
        </p:nvSpPr>
        <p:spPr>
          <a:xfrm>
            <a:off x="1661160" y="2488715"/>
            <a:ext cx="5659828" cy="2441425"/>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900" dirty="0"/>
              <a:t>A Possible Answer : </a:t>
            </a:r>
          </a:p>
          <a:p>
            <a:pPr marL="0" indent="0" algn="just"/>
            <a:endParaRPr lang="en-GB" sz="1900" dirty="0"/>
          </a:p>
          <a:p>
            <a:pPr marL="0" indent="0" algn="just"/>
            <a:r>
              <a:rPr lang="en-GB" sz="2000" dirty="0"/>
              <a:t>“</a:t>
            </a:r>
            <a:r>
              <a:rPr lang="en-GB" sz="1900" i="1" dirty="0"/>
              <a:t>A Data Scientist is a statistician who lives in San Francisco</a:t>
            </a:r>
          </a:p>
          <a:p>
            <a:pPr marL="0" indent="0" algn="just"/>
            <a:endParaRPr lang="en-GB" sz="1900" i="1" dirty="0"/>
          </a:p>
          <a:p>
            <a:pPr marL="0" indent="0" algn="just"/>
            <a:r>
              <a:rPr lang="en-GB" sz="1900" i="1" dirty="0"/>
              <a:t>Data Science is statistics on Mac</a:t>
            </a:r>
          </a:p>
          <a:p>
            <a:pPr marL="0" indent="0" algn="just"/>
            <a:endParaRPr lang="en-GB" sz="1900" i="1" dirty="0"/>
          </a:p>
          <a:p>
            <a:pPr marL="0" indent="0" algn="just"/>
            <a:r>
              <a:rPr lang="en-GB" sz="1900" i="1" dirty="0"/>
              <a:t>A Data Scientist is someone who is better at statistics than any software engineer and better at software engineering than any statistician</a:t>
            </a:r>
            <a:r>
              <a:rPr lang="en-GB" sz="1900" dirty="0"/>
              <a:t>”</a:t>
            </a:r>
          </a:p>
        </p:txBody>
      </p:sp>
    </p:spTree>
    <p:extLst>
      <p:ext uri="{BB962C8B-B14F-4D97-AF65-F5344CB8AC3E}">
        <p14:creationId xmlns:p14="http://schemas.microsoft.com/office/powerpoint/2010/main" val="280306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Where is Data Exploited </a:t>
            </a:r>
            <a:br>
              <a:rPr lang="en-GB" sz="3600" dirty="0"/>
            </a:br>
            <a:r>
              <a:rPr lang="en-GB" sz="3600" dirty="0"/>
              <a:t>Today?</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900" dirty="0"/>
              <a:t>Examples of Data Science applications and exploitation</a:t>
            </a:r>
            <a:endParaRPr sz="1900" dirty="0"/>
          </a:p>
        </p:txBody>
      </p:sp>
      <p:pic>
        <p:nvPicPr>
          <p:cNvPr id="3" name="Picture 2" descr="Shape&#10;&#10;Description automatically generated with low confidence">
            <a:extLst>
              <a:ext uri="{FF2B5EF4-FFF2-40B4-BE49-F238E27FC236}">
                <a16:creationId xmlns:a16="http://schemas.microsoft.com/office/drawing/2014/main" id="{5DCF420C-02A6-EE6C-20E2-04B5BA33DFE8}"/>
              </a:ext>
            </a:extLst>
          </p:cNvPr>
          <p:cNvPicPr>
            <a:picLocks noChangeAspect="1"/>
          </p:cNvPicPr>
          <p:nvPr/>
        </p:nvPicPr>
        <p:blipFill>
          <a:blip r:embed="rId3"/>
          <a:stretch>
            <a:fillRect/>
          </a:stretch>
        </p:blipFill>
        <p:spPr>
          <a:xfrm>
            <a:off x="4833258" y="1867734"/>
            <a:ext cx="2664345" cy="2664345"/>
          </a:xfrm>
          <a:prstGeom prst="rect">
            <a:avLst/>
          </a:prstGeom>
        </p:spPr>
      </p:pic>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179861" y="2778157"/>
            <a:ext cx="3130883" cy="1134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i="1" dirty="0"/>
              <a:t>It's Hidden in Plain Sight</a:t>
            </a:r>
          </a:p>
        </p:txBody>
      </p:sp>
      <p:pic>
        <p:nvPicPr>
          <p:cNvPr id="8" name="Picture 7" descr="Icon&#10;&#10;Description automatically generated">
            <a:extLst>
              <a:ext uri="{FF2B5EF4-FFF2-40B4-BE49-F238E27FC236}">
                <a16:creationId xmlns:a16="http://schemas.microsoft.com/office/drawing/2014/main" id="{2065E443-CBF5-44DB-4BD0-8FFEEADB1E40}"/>
              </a:ext>
            </a:extLst>
          </p:cNvPr>
          <p:cNvPicPr>
            <a:picLocks noChangeAspect="1"/>
          </p:cNvPicPr>
          <p:nvPr/>
        </p:nvPicPr>
        <p:blipFill>
          <a:blip r:embed="rId4"/>
          <a:stretch>
            <a:fillRect/>
          </a:stretch>
        </p:blipFill>
        <p:spPr>
          <a:xfrm>
            <a:off x="2508250" y="3471294"/>
            <a:ext cx="694871" cy="694871"/>
          </a:xfrm>
          <a:prstGeom prst="rect">
            <a:avLst/>
          </a:prstGeom>
        </p:spPr>
      </p:pic>
    </p:spTree>
    <p:extLst>
      <p:ext uri="{BB962C8B-B14F-4D97-AF65-F5344CB8AC3E}">
        <p14:creationId xmlns:p14="http://schemas.microsoft.com/office/powerpoint/2010/main" val="2061151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164898"/>
            <a:ext cx="7688100" cy="77775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Computing and Distributed Computing</a:t>
            </a: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090331" y="2686061"/>
            <a:ext cx="5569669" cy="129254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Wingdings" panose="05000000000000000000" pitchFamily="2" charset="2"/>
              <a:buChar char="v"/>
            </a:pPr>
            <a:r>
              <a:rPr lang="en-GB" sz="2800" dirty="0"/>
              <a:t>Computer Architecture</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5769905" y="1913557"/>
            <a:ext cx="2065045" cy="2065045"/>
          </a:xfrm>
          <a:prstGeom prst="rect">
            <a:avLst/>
          </a:prstGeom>
        </p:spPr>
      </p:pic>
    </p:spTree>
    <p:extLst>
      <p:ext uri="{BB962C8B-B14F-4D97-AF65-F5344CB8AC3E}">
        <p14:creationId xmlns:p14="http://schemas.microsoft.com/office/powerpoint/2010/main" val="1106214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210775" y="550004"/>
            <a:ext cx="4722450" cy="77775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Computer Architecture</a:t>
            </a:r>
            <a:br>
              <a:rPr lang="en-GB" sz="3600" dirty="0"/>
            </a:br>
            <a:endParaRPr lang="en-GB"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sp>
        <p:nvSpPr>
          <p:cNvPr id="2" name="Rectangle: Rounded Corners 1">
            <a:extLst>
              <a:ext uri="{FF2B5EF4-FFF2-40B4-BE49-F238E27FC236}">
                <a16:creationId xmlns:a16="http://schemas.microsoft.com/office/drawing/2014/main" id="{ACABD85A-7D68-5EAA-B0E9-5169DF6AADFD}"/>
              </a:ext>
            </a:extLst>
          </p:cNvPr>
          <p:cNvSpPr/>
          <p:nvPr/>
        </p:nvSpPr>
        <p:spPr>
          <a:xfrm>
            <a:off x="3831420" y="1311328"/>
            <a:ext cx="2563200" cy="4909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9D6C1F3D-566A-B87D-FD90-6BE3F7C6E8D3}"/>
              </a:ext>
            </a:extLst>
          </p:cNvPr>
          <p:cNvSpPr/>
          <p:nvPr/>
        </p:nvSpPr>
        <p:spPr>
          <a:xfrm>
            <a:off x="3831420" y="2247750"/>
            <a:ext cx="2563200" cy="173385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D87F4A76-EFD5-5EC1-A6EE-7820FA2D3789}"/>
              </a:ext>
            </a:extLst>
          </p:cNvPr>
          <p:cNvSpPr/>
          <p:nvPr/>
        </p:nvSpPr>
        <p:spPr>
          <a:xfrm>
            <a:off x="3831420" y="4427071"/>
            <a:ext cx="2563200" cy="4909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20531E07-4215-00A9-2D9E-D667C0C4B0BA}"/>
              </a:ext>
            </a:extLst>
          </p:cNvPr>
          <p:cNvSpPr/>
          <p:nvPr/>
        </p:nvSpPr>
        <p:spPr>
          <a:xfrm>
            <a:off x="7103648" y="2657475"/>
            <a:ext cx="1728000"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D68BE1F0-AEEF-63D3-97BC-739EC235E313}"/>
              </a:ext>
            </a:extLst>
          </p:cNvPr>
          <p:cNvSpPr/>
          <p:nvPr/>
        </p:nvSpPr>
        <p:spPr>
          <a:xfrm>
            <a:off x="1394392" y="2657475"/>
            <a:ext cx="1728000"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BFCA7771-43FE-C38C-8069-22CAA3D2B7BB}"/>
              </a:ext>
            </a:extLst>
          </p:cNvPr>
          <p:cNvSpPr/>
          <p:nvPr/>
        </p:nvSpPr>
        <p:spPr>
          <a:xfrm>
            <a:off x="3993248" y="2522099"/>
            <a:ext cx="781372" cy="6054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3176147B-0D96-C07D-8320-3F84FEC208B5}"/>
              </a:ext>
            </a:extLst>
          </p:cNvPr>
          <p:cNvSpPr/>
          <p:nvPr/>
        </p:nvSpPr>
        <p:spPr>
          <a:xfrm>
            <a:off x="5451422" y="2522098"/>
            <a:ext cx="781372" cy="6054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D77AFCF-C504-EC5C-D672-95D3BB91A7C6}"/>
              </a:ext>
            </a:extLst>
          </p:cNvPr>
          <p:cNvSpPr/>
          <p:nvPr/>
        </p:nvSpPr>
        <p:spPr>
          <a:xfrm>
            <a:off x="3993248" y="3196121"/>
            <a:ext cx="2239546" cy="6784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8365CE6-BF68-EBD9-9E97-BA4FD55F9572}"/>
              </a:ext>
            </a:extLst>
          </p:cNvPr>
          <p:cNvSpPr/>
          <p:nvPr/>
        </p:nvSpPr>
        <p:spPr>
          <a:xfrm>
            <a:off x="5113020" y="3505201"/>
            <a:ext cx="1119774" cy="3694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CF182CF-1657-677F-3537-6432363DB4B9}"/>
              </a:ext>
            </a:extLst>
          </p:cNvPr>
          <p:cNvSpPr/>
          <p:nvPr/>
        </p:nvSpPr>
        <p:spPr>
          <a:xfrm>
            <a:off x="3993246" y="3505200"/>
            <a:ext cx="1119774" cy="3694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Google Shape;95;p14">
            <a:extLst>
              <a:ext uri="{FF2B5EF4-FFF2-40B4-BE49-F238E27FC236}">
                <a16:creationId xmlns:a16="http://schemas.microsoft.com/office/drawing/2014/main" id="{411C7CD5-1137-DA09-5FF3-B5C0B30FB71C}"/>
              </a:ext>
            </a:extLst>
          </p:cNvPr>
          <p:cNvSpPr txBox="1">
            <a:spLocks/>
          </p:cNvSpPr>
          <p:nvPr/>
        </p:nvSpPr>
        <p:spPr>
          <a:xfrm>
            <a:off x="1450048" y="2884780"/>
            <a:ext cx="2188686" cy="409386"/>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dirty="0"/>
              <a:t>Input Devices</a:t>
            </a:r>
          </a:p>
        </p:txBody>
      </p:sp>
      <p:sp>
        <p:nvSpPr>
          <p:cNvPr id="15" name="Google Shape;95;p14">
            <a:extLst>
              <a:ext uri="{FF2B5EF4-FFF2-40B4-BE49-F238E27FC236}">
                <a16:creationId xmlns:a16="http://schemas.microsoft.com/office/drawing/2014/main" id="{C0AF218A-444B-C389-216B-44A97A4F30E2}"/>
              </a:ext>
            </a:extLst>
          </p:cNvPr>
          <p:cNvSpPr txBox="1">
            <a:spLocks/>
          </p:cNvSpPr>
          <p:nvPr/>
        </p:nvSpPr>
        <p:spPr>
          <a:xfrm>
            <a:off x="7103648" y="2909982"/>
            <a:ext cx="2188686" cy="409386"/>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dirty="0"/>
              <a:t>Output Devices</a:t>
            </a:r>
          </a:p>
        </p:txBody>
      </p:sp>
      <p:sp>
        <p:nvSpPr>
          <p:cNvPr id="16" name="Google Shape;95;p14">
            <a:extLst>
              <a:ext uri="{FF2B5EF4-FFF2-40B4-BE49-F238E27FC236}">
                <a16:creationId xmlns:a16="http://schemas.microsoft.com/office/drawing/2014/main" id="{4A1D5801-373C-C9EA-8DED-167B7964979F}"/>
              </a:ext>
            </a:extLst>
          </p:cNvPr>
          <p:cNvSpPr txBox="1">
            <a:spLocks/>
          </p:cNvSpPr>
          <p:nvPr/>
        </p:nvSpPr>
        <p:spPr>
          <a:xfrm>
            <a:off x="4205934" y="1393802"/>
            <a:ext cx="2188686" cy="409386"/>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dirty="0"/>
              <a:t>Internal Memory</a:t>
            </a:r>
          </a:p>
        </p:txBody>
      </p:sp>
      <p:sp>
        <p:nvSpPr>
          <p:cNvPr id="17" name="Google Shape;95;p14">
            <a:extLst>
              <a:ext uri="{FF2B5EF4-FFF2-40B4-BE49-F238E27FC236}">
                <a16:creationId xmlns:a16="http://schemas.microsoft.com/office/drawing/2014/main" id="{E3734084-FAEE-9585-1DF1-08E6A130B274}"/>
              </a:ext>
            </a:extLst>
          </p:cNvPr>
          <p:cNvSpPr txBox="1">
            <a:spLocks/>
          </p:cNvSpPr>
          <p:nvPr/>
        </p:nvSpPr>
        <p:spPr>
          <a:xfrm>
            <a:off x="4171461" y="4490408"/>
            <a:ext cx="2188686" cy="409386"/>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dirty="0"/>
              <a:t>External Memory</a:t>
            </a:r>
          </a:p>
        </p:txBody>
      </p:sp>
      <p:sp>
        <p:nvSpPr>
          <p:cNvPr id="18" name="Google Shape;95;p14">
            <a:extLst>
              <a:ext uri="{FF2B5EF4-FFF2-40B4-BE49-F238E27FC236}">
                <a16:creationId xmlns:a16="http://schemas.microsoft.com/office/drawing/2014/main" id="{E83C9FFE-DF36-9DE0-6214-533CA3518C11}"/>
              </a:ext>
            </a:extLst>
          </p:cNvPr>
          <p:cNvSpPr txBox="1">
            <a:spLocks/>
          </p:cNvSpPr>
          <p:nvPr/>
        </p:nvSpPr>
        <p:spPr>
          <a:xfrm>
            <a:off x="3752130" y="2192007"/>
            <a:ext cx="2721780" cy="6054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GB" sz="1200" dirty="0"/>
              <a:t>Central Processing Unit CPU</a:t>
            </a:r>
          </a:p>
        </p:txBody>
      </p:sp>
      <p:sp>
        <p:nvSpPr>
          <p:cNvPr id="19" name="Google Shape;95;p14">
            <a:extLst>
              <a:ext uri="{FF2B5EF4-FFF2-40B4-BE49-F238E27FC236}">
                <a16:creationId xmlns:a16="http://schemas.microsoft.com/office/drawing/2014/main" id="{7DCE4248-CFC6-BB34-C5EF-6BB47D947885}"/>
              </a:ext>
            </a:extLst>
          </p:cNvPr>
          <p:cNvSpPr txBox="1">
            <a:spLocks/>
          </p:cNvSpPr>
          <p:nvPr/>
        </p:nvSpPr>
        <p:spPr>
          <a:xfrm>
            <a:off x="3983012" y="2627063"/>
            <a:ext cx="2188686" cy="409386"/>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dirty="0"/>
              <a:t>Control Unit</a:t>
            </a:r>
          </a:p>
          <a:p>
            <a:r>
              <a:rPr lang="en-GB" sz="3600" dirty="0"/>
              <a:t>CU</a:t>
            </a:r>
          </a:p>
        </p:txBody>
      </p:sp>
      <p:sp>
        <p:nvSpPr>
          <p:cNvPr id="20" name="Google Shape;95;p14">
            <a:extLst>
              <a:ext uri="{FF2B5EF4-FFF2-40B4-BE49-F238E27FC236}">
                <a16:creationId xmlns:a16="http://schemas.microsoft.com/office/drawing/2014/main" id="{C35C6C0C-EFBD-FF86-7F61-8C8FE34474CF}"/>
              </a:ext>
            </a:extLst>
          </p:cNvPr>
          <p:cNvSpPr txBox="1">
            <a:spLocks/>
          </p:cNvSpPr>
          <p:nvPr/>
        </p:nvSpPr>
        <p:spPr>
          <a:xfrm>
            <a:off x="5460480" y="2582042"/>
            <a:ext cx="2188686" cy="409386"/>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dirty="0"/>
              <a:t>Arithmetic </a:t>
            </a:r>
          </a:p>
          <a:p>
            <a:r>
              <a:rPr lang="en-GB" sz="3600" dirty="0"/>
              <a:t>Logic Unit</a:t>
            </a:r>
          </a:p>
          <a:p>
            <a:r>
              <a:rPr lang="en-GB" sz="3600" dirty="0"/>
              <a:t>ALU</a:t>
            </a:r>
          </a:p>
        </p:txBody>
      </p:sp>
      <p:sp>
        <p:nvSpPr>
          <p:cNvPr id="21" name="Google Shape;95;p14">
            <a:extLst>
              <a:ext uri="{FF2B5EF4-FFF2-40B4-BE49-F238E27FC236}">
                <a16:creationId xmlns:a16="http://schemas.microsoft.com/office/drawing/2014/main" id="{F3F51259-4B59-5488-567F-CFA875208A87}"/>
              </a:ext>
            </a:extLst>
          </p:cNvPr>
          <p:cNvSpPr txBox="1">
            <a:spLocks/>
          </p:cNvSpPr>
          <p:nvPr/>
        </p:nvSpPr>
        <p:spPr>
          <a:xfrm>
            <a:off x="4727705" y="3162489"/>
            <a:ext cx="2188686" cy="4093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200" dirty="0"/>
              <a:t>Memory</a:t>
            </a:r>
          </a:p>
        </p:txBody>
      </p:sp>
      <p:sp>
        <p:nvSpPr>
          <p:cNvPr id="22" name="Google Shape;95;p14">
            <a:extLst>
              <a:ext uri="{FF2B5EF4-FFF2-40B4-BE49-F238E27FC236}">
                <a16:creationId xmlns:a16="http://schemas.microsoft.com/office/drawing/2014/main" id="{FD2733D5-D511-A79C-4B6A-2E7BFF699275}"/>
              </a:ext>
            </a:extLst>
          </p:cNvPr>
          <p:cNvSpPr txBox="1">
            <a:spLocks/>
          </p:cNvSpPr>
          <p:nvPr/>
        </p:nvSpPr>
        <p:spPr>
          <a:xfrm>
            <a:off x="4137737" y="3498858"/>
            <a:ext cx="2188686" cy="4093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200" dirty="0"/>
              <a:t>Registers</a:t>
            </a:r>
          </a:p>
        </p:txBody>
      </p:sp>
      <p:sp>
        <p:nvSpPr>
          <p:cNvPr id="23" name="Google Shape;95;p14">
            <a:extLst>
              <a:ext uri="{FF2B5EF4-FFF2-40B4-BE49-F238E27FC236}">
                <a16:creationId xmlns:a16="http://schemas.microsoft.com/office/drawing/2014/main" id="{6FB8F91A-2E1E-FAF9-EDDA-F21AB55AC37B}"/>
              </a:ext>
            </a:extLst>
          </p:cNvPr>
          <p:cNvSpPr txBox="1">
            <a:spLocks/>
          </p:cNvSpPr>
          <p:nvPr/>
        </p:nvSpPr>
        <p:spPr>
          <a:xfrm>
            <a:off x="5347092" y="3513891"/>
            <a:ext cx="2188686" cy="4093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1200" dirty="0"/>
              <a:t>Cache</a:t>
            </a:r>
          </a:p>
        </p:txBody>
      </p:sp>
      <p:sp>
        <p:nvSpPr>
          <p:cNvPr id="24" name="Rectangle 23">
            <a:extLst>
              <a:ext uri="{FF2B5EF4-FFF2-40B4-BE49-F238E27FC236}">
                <a16:creationId xmlns:a16="http://schemas.microsoft.com/office/drawing/2014/main" id="{58625AAC-AAA7-3852-8775-CD9252542BB5}"/>
              </a:ext>
            </a:extLst>
          </p:cNvPr>
          <p:cNvSpPr/>
          <p:nvPr/>
        </p:nvSpPr>
        <p:spPr>
          <a:xfrm>
            <a:off x="5006440" y="1802279"/>
            <a:ext cx="213159" cy="445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049E9218-B671-8F64-0521-9B77E55D206A}"/>
              </a:ext>
            </a:extLst>
          </p:cNvPr>
          <p:cNvSpPr/>
          <p:nvPr/>
        </p:nvSpPr>
        <p:spPr>
          <a:xfrm>
            <a:off x="5006439" y="3981600"/>
            <a:ext cx="213159" cy="445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3325E501-B031-2FB4-39B2-8B96491C5FD9}"/>
              </a:ext>
            </a:extLst>
          </p:cNvPr>
          <p:cNvSpPr/>
          <p:nvPr/>
        </p:nvSpPr>
        <p:spPr>
          <a:xfrm>
            <a:off x="3123357" y="2922987"/>
            <a:ext cx="698794" cy="332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E746D9EB-287D-4CE8-F1D8-20F432A80378}"/>
              </a:ext>
            </a:extLst>
          </p:cNvPr>
          <p:cNvSpPr/>
          <p:nvPr/>
        </p:nvSpPr>
        <p:spPr>
          <a:xfrm>
            <a:off x="6397029" y="2951196"/>
            <a:ext cx="698794" cy="332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98;p14">
            <a:extLst>
              <a:ext uri="{FF2B5EF4-FFF2-40B4-BE49-F238E27FC236}">
                <a16:creationId xmlns:a16="http://schemas.microsoft.com/office/drawing/2014/main" id="{89BC8934-96C6-37FA-2BB8-50716D0C8E2A}"/>
              </a:ext>
            </a:extLst>
          </p:cNvPr>
          <p:cNvSpPr txBox="1">
            <a:spLocks/>
          </p:cNvSpPr>
          <p:nvPr/>
        </p:nvSpPr>
        <p:spPr>
          <a:xfrm>
            <a:off x="531988" y="1862530"/>
            <a:ext cx="3259787" cy="633508"/>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dirty="0"/>
              <a:t>Everything should go through the CPU</a:t>
            </a:r>
          </a:p>
        </p:txBody>
      </p:sp>
    </p:spTree>
    <p:extLst>
      <p:ext uri="{BB962C8B-B14F-4D97-AF65-F5344CB8AC3E}">
        <p14:creationId xmlns:p14="http://schemas.microsoft.com/office/powerpoint/2010/main" val="1198439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531595" y="1933325"/>
            <a:ext cx="472245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Memories</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pic>
        <p:nvPicPr>
          <p:cNvPr id="31" name="Picture 30" descr="Diagram&#10;&#10;Description automatically generated">
            <a:extLst>
              <a:ext uri="{FF2B5EF4-FFF2-40B4-BE49-F238E27FC236}">
                <a16:creationId xmlns:a16="http://schemas.microsoft.com/office/drawing/2014/main" id="{69155552-2FDB-C019-83D0-8C14413FC2E1}"/>
              </a:ext>
            </a:extLst>
          </p:cNvPr>
          <p:cNvPicPr>
            <a:picLocks noChangeAspect="1"/>
          </p:cNvPicPr>
          <p:nvPr/>
        </p:nvPicPr>
        <p:blipFill>
          <a:blip r:embed="rId4"/>
          <a:stretch>
            <a:fillRect/>
          </a:stretch>
        </p:blipFill>
        <p:spPr>
          <a:xfrm>
            <a:off x="3028178" y="493486"/>
            <a:ext cx="4722450" cy="4435180"/>
          </a:xfrm>
          <a:prstGeom prst="rect">
            <a:avLst/>
          </a:prstGeom>
        </p:spPr>
      </p:pic>
    </p:spTree>
    <p:extLst>
      <p:ext uri="{BB962C8B-B14F-4D97-AF65-F5344CB8AC3E}">
        <p14:creationId xmlns:p14="http://schemas.microsoft.com/office/powerpoint/2010/main" val="33649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531595" y="1933325"/>
            <a:ext cx="472245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Memories</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pic>
        <p:nvPicPr>
          <p:cNvPr id="3" name="Picture 2" descr="Text&#10;&#10;Description automatically generated">
            <a:extLst>
              <a:ext uri="{FF2B5EF4-FFF2-40B4-BE49-F238E27FC236}">
                <a16:creationId xmlns:a16="http://schemas.microsoft.com/office/drawing/2014/main" id="{DC3B1EAC-AD2C-5EF6-91AA-798DC44C2F59}"/>
              </a:ext>
            </a:extLst>
          </p:cNvPr>
          <p:cNvPicPr>
            <a:picLocks noChangeAspect="1"/>
          </p:cNvPicPr>
          <p:nvPr/>
        </p:nvPicPr>
        <p:blipFill>
          <a:blip r:embed="rId4"/>
          <a:stretch>
            <a:fillRect/>
          </a:stretch>
        </p:blipFill>
        <p:spPr>
          <a:xfrm>
            <a:off x="3017293" y="984901"/>
            <a:ext cx="5227773" cy="3696020"/>
          </a:xfrm>
          <a:prstGeom prst="rect">
            <a:avLst/>
          </a:prstGeom>
        </p:spPr>
      </p:pic>
    </p:spTree>
    <p:extLst>
      <p:ext uri="{BB962C8B-B14F-4D97-AF65-F5344CB8AC3E}">
        <p14:creationId xmlns:p14="http://schemas.microsoft.com/office/powerpoint/2010/main" val="1979191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211031" y="576000"/>
            <a:ext cx="4873936" cy="10439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Distributed/Parallel Computing</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0E3F7DCA-DF77-6FFB-199D-1FB11D95B8D2}"/>
              </a:ext>
            </a:extLst>
          </p:cNvPr>
          <p:cNvPicPr>
            <a:picLocks noChangeAspect="1"/>
          </p:cNvPicPr>
          <p:nvPr/>
        </p:nvPicPr>
        <p:blipFill>
          <a:blip r:embed="rId4"/>
          <a:stretch>
            <a:fillRect/>
          </a:stretch>
        </p:blipFill>
        <p:spPr>
          <a:xfrm>
            <a:off x="1436128" y="1241928"/>
            <a:ext cx="6936342" cy="3756791"/>
          </a:xfrm>
          <a:prstGeom prst="rect">
            <a:avLst/>
          </a:prstGeom>
        </p:spPr>
      </p:pic>
      <p:sp>
        <p:nvSpPr>
          <p:cNvPr id="6" name="Google Shape;98;p14">
            <a:extLst>
              <a:ext uri="{FF2B5EF4-FFF2-40B4-BE49-F238E27FC236}">
                <a16:creationId xmlns:a16="http://schemas.microsoft.com/office/drawing/2014/main" id="{2243BDE5-1759-4B77-CF96-D14B11AD7DD3}"/>
              </a:ext>
            </a:extLst>
          </p:cNvPr>
          <p:cNvSpPr txBox="1">
            <a:spLocks/>
          </p:cNvSpPr>
          <p:nvPr/>
        </p:nvSpPr>
        <p:spPr>
          <a:xfrm>
            <a:off x="5112683" y="1825490"/>
            <a:ext cx="3259787" cy="633508"/>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2800" dirty="0">
                <a:solidFill>
                  <a:schemeClr val="bg2"/>
                </a:solidFill>
              </a:rPr>
              <a:t>Distributed (a/b)</a:t>
            </a:r>
          </a:p>
          <a:p>
            <a:pPr indent="-457200">
              <a:buFont typeface="Arial" panose="020B0604020202020204" pitchFamily="34" charset="0"/>
              <a:buChar char="•"/>
            </a:pPr>
            <a:r>
              <a:rPr lang="en-GB" sz="2800" dirty="0">
                <a:solidFill>
                  <a:schemeClr val="bg2"/>
                </a:solidFill>
              </a:rPr>
              <a:t>Parallel (c)</a:t>
            </a:r>
          </a:p>
        </p:txBody>
      </p:sp>
    </p:spTree>
    <p:extLst>
      <p:ext uri="{BB962C8B-B14F-4D97-AF65-F5344CB8AC3E}">
        <p14:creationId xmlns:p14="http://schemas.microsoft.com/office/powerpoint/2010/main" val="3979249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814224" y="842388"/>
            <a:ext cx="1667549"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MultiCore</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pic>
        <p:nvPicPr>
          <p:cNvPr id="3" name="Picture 2">
            <a:extLst>
              <a:ext uri="{FF2B5EF4-FFF2-40B4-BE49-F238E27FC236}">
                <a16:creationId xmlns:a16="http://schemas.microsoft.com/office/drawing/2014/main" id="{8E71C660-5744-9283-5123-B52D95086CEA}"/>
              </a:ext>
            </a:extLst>
          </p:cNvPr>
          <p:cNvPicPr>
            <a:picLocks noChangeAspect="1"/>
          </p:cNvPicPr>
          <p:nvPr/>
        </p:nvPicPr>
        <p:blipFill>
          <a:blip r:embed="rId4"/>
          <a:stretch>
            <a:fillRect/>
          </a:stretch>
        </p:blipFill>
        <p:spPr>
          <a:xfrm>
            <a:off x="4340387" y="1742704"/>
            <a:ext cx="4684529" cy="2369820"/>
          </a:xfrm>
          <a:prstGeom prst="rect">
            <a:avLst/>
          </a:prstGeom>
        </p:spPr>
      </p:pic>
      <p:sp>
        <p:nvSpPr>
          <p:cNvPr id="7" name="Rectangle: Rounded Corners 6">
            <a:extLst>
              <a:ext uri="{FF2B5EF4-FFF2-40B4-BE49-F238E27FC236}">
                <a16:creationId xmlns:a16="http://schemas.microsoft.com/office/drawing/2014/main" id="{28ADA089-7F65-E3F5-9B02-70B61CC3617B}"/>
              </a:ext>
            </a:extLst>
          </p:cNvPr>
          <p:cNvSpPr/>
          <p:nvPr/>
        </p:nvSpPr>
        <p:spPr>
          <a:xfrm>
            <a:off x="4340387" y="1742704"/>
            <a:ext cx="4702067" cy="2369820"/>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98;p14">
            <a:extLst>
              <a:ext uri="{FF2B5EF4-FFF2-40B4-BE49-F238E27FC236}">
                <a16:creationId xmlns:a16="http://schemas.microsoft.com/office/drawing/2014/main" id="{101505BE-6426-3D91-F81C-74FECF896B72}"/>
              </a:ext>
            </a:extLst>
          </p:cNvPr>
          <p:cNvSpPr txBox="1">
            <a:spLocks/>
          </p:cNvSpPr>
          <p:nvPr/>
        </p:nvSpPr>
        <p:spPr>
          <a:xfrm>
            <a:off x="360101" y="1657850"/>
            <a:ext cx="3980286" cy="294463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buFont typeface="Arial" panose="020B0604020202020204" pitchFamily="34" charset="0"/>
              <a:buChar char="•"/>
            </a:pPr>
            <a:r>
              <a:rPr lang="en-GB" sz="2800" dirty="0">
                <a:solidFill>
                  <a:schemeClr val="bg2"/>
                </a:solidFill>
              </a:rPr>
              <a:t>Several processors/cores with the same shared ram.</a:t>
            </a:r>
          </a:p>
          <a:p>
            <a:pPr indent="-457200">
              <a:buFont typeface="Arial" panose="020B0604020202020204" pitchFamily="34" charset="0"/>
              <a:buChar char="•"/>
            </a:pPr>
            <a:endParaRPr lang="en-GB" sz="2800" dirty="0">
              <a:solidFill>
                <a:schemeClr val="bg2"/>
              </a:solidFill>
            </a:endParaRPr>
          </a:p>
          <a:p>
            <a:pPr indent="-457200">
              <a:buFont typeface="Arial" panose="020B0604020202020204" pitchFamily="34" charset="0"/>
              <a:buChar char="•"/>
            </a:pPr>
            <a:r>
              <a:rPr lang="en-GB" sz="2800" dirty="0">
                <a:solidFill>
                  <a:schemeClr val="bg2"/>
                </a:solidFill>
              </a:rPr>
              <a:t>No too expensive transfer between core.</a:t>
            </a:r>
          </a:p>
          <a:p>
            <a:pPr indent="-457200">
              <a:buFont typeface="Arial" panose="020B0604020202020204" pitchFamily="34" charset="0"/>
              <a:buChar char="•"/>
            </a:pPr>
            <a:endParaRPr lang="en-GB" sz="2800" dirty="0">
              <a:solidFill>
                <a:schemeClr val="bg2"/>
              </a:solidFill>
            </a:endParaRPr>
          </a:p>
          <a:p>
            <a:pPr indent="-457200">
              <a:buFont typeface="Arial" panose="020B0604020202020204" pitchFamily="34" charset="0"/>
              <a:buChar char="•"/>
            </a:pPr>
            <a:r>
              <a:rPr lang="en-GB" sz="2800" dirty="0">
                <a:solidFill>
                  <a:schemeClr val="bg2"/>
                </a:solidFill>
              </a:rPr>
              <a:t>Strategies:</a:t>
            </a:r>
          </a:p>
          <a:p>
            <a:pPr lvl="1" indent="-457200">
              <a:buFont typeface="Arial" panose="020B0604020202020204" pitchFamily="34" charset="0"/>
              <a:buChar char="•"/>
            </a:pPr>
            <a:r>
              <a:rPr lang="en-GB" sz="2800" dirty="0">
                <a:solidFill>
                  <a:schemeClr val="bg2"/>
                </a:solidFill>
              </a:rPr>
              <a:t>Independent batch</a:t>
            </a:r>
          </a:p>
          <a:p>
            <a:pPr lvl="1" indent="-457200">
              <a:buFont typeface="Arial" panose="020B0604020202020204" pitchFamily="34" charset="0"/>
              <a:buChar char="•"/>
            </a:pPr>
            <a:endParaRPr lang="en-GB" sz="2800" dirty="0">
              <a:solidFill>
                <a:schemeClr val="bg2"/>
              </a:solidFill>
            </a:endParaRPr>
          </a:p>
          <a:p>
            <a:pPr lvl="1" indent="-457200">
              <a:buFont typeface="Arial" panose="020B0604020202020204" pitchFamily="34" charset="0"/>
              <a:buChar char="•"/>
            </a:pPr>
            <a:r>
              <a:rPr lang="en-GB" sz="2800" dirty="0">
                <a:solidFill>
                  <a:schemeClr val="bg2"/>
                </a:solidFill>
              </a:rPr>
              <a:t>Parallelization technique limiting information transfer...</a:t>
            </a:r>
          </a:p>
          <a:p>
            <a:pPr lvl="1" indent="-457200">
              <a:buFont typeface="Arial" panose="020B0604020202020204" pitchFamily="34" charset="0"/>
              <a:buChar char="•"/>
            </a:pPr>
            <a:endParaRPr lang="en-GB" sz="2800" dirty="0">
              <a:solidFill>
                <a:schemeClr val="bg2"/>
              </a:solidFill>
            </a:endParaRPr>
          </a:p>
          <a:p>
            <a:pPr indent="-457200">
              <a:buFont typeface="Arial" panose="020B0604020202020204" pitchFamily="34" charset="0"/>
              <a:buChar char="•"/>
            </a:pPr>
            <a:r>
              <a:rPr lang="en-GB" sz="2800" dirty="0">
                <a:solidFill>
                  <a:schemeClr val="bg2"/>
                </a:solidFill>
              </a:rPr>
              <a:t>System memory limitation!</a:t>
            </a:r>
          </a:p>
        </p:txBody>
      </p:sp>
    </p:spTree>
    <p:extLst>
      <p:ext uri="{BB962C8B-B14F-4D97-AF65-F5344CB8AC3E}">
        <p14:creationId xmlns:p14="http://schemas.microsoft.com/office/powerpoint/2010/main" val="2045045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544677" y="842388"/>
            <a:ext cx="4206644"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Hadoop and Map/Reduce</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pic>
        <p:nvPicPr>
          <p:cNvPr id="5" name="Picture 4">
            <a:extLst>
              <a:ext uri="{FF2B5EF4-FFF2-40B4-BE49-F238E27FC236}">
                <a16:creationId xmlns:a16="http://schemas.microsoft.com/office/drawing/2014/main" id="{16591394-0C98-744D-1834-5B71A6AA7479}"/>
              </a:ext>
            </a:extLst>
          </p:cNvPr>
          <p:cNvPicPr>
            <a:picLocks noChangeAspect="1"/>
          </p:cNvPicPr>
          <p:nvPr/>
        </p:nvPicPr>
        <p:blipFill>
          <a:blip r:embed="rId4"/>
          <a:stretch>
            <a:fillRect/>
          </a:stretch>
        </p:blipFill>
        <p:spPr>
          <a:xfrm>
            <a:off x="3774918" y="1588139"/>
            <a:ext cx="5029636" cy="2918713"/>
          </a:xfrm>
          <a:prstGeom prst="rect">
            <a:avLst/>
          </a:prstGeom>
        </p:spPr>
      </p:pic>
      <p:sp>
        <p:nvSpPr>
          <p:cNvPr id="7" name="Rectangle: Rounded Corners 6">
            <a:extLst>
              <a:ext uri="{FF2B5EF4-FFF2-40B4-BE49-F238E27FC236}">
                <a16:creationId xmlns:a16="http://schemas.microsoft.com/office/drawing/2014/main" id="{28ADA089-7F65-E3F5-9B02-70B61CC3617B}"/>
              </a:ext>
            </a:extLst>
          </p:cNvPr>
          <p:cNvSpPr/>
          <p:nvPr/>
        </p:nvSpPr>
        <p:spPr>
          <a:xfrm>
            <a:off x="3774918" y="1568102"/>
            <a:ext cx="5029636" cy="2938749"/>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98;p14">
            <a:extLst>
              <a:ext uri="{FF2B5EF4-FFF2-40B4-BE49-F238E27FC236}">
                <a16:creationId xmlns:a16="http://schemas.microsoft.com/office/drawing/2014/main" id="{6F7C96EA-56A9-CB23-9253-8649E5B15F39}"/>
              </a:ext>
            </a:extLst>
          </p:cNvPr>
          <p:cNvSpPr txBox="1">
            <a:spLocks/>
          </p:cNvSpPr>
          <p:nvPr/>
        </p:nvSpPr>
        <p:spPr>
          <a:xfrm>
            <a:off x="225959" y="2291460"/>
            <a:ext cx="3465139" cy="15120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lgn="just">
              <a:buFont typeface="Arial" panose="020B0604020202020204" pitchFamily="34" charset="0"/>
              <a:buChar char="•"/>
            </a:pPr>
            <a:r>
              <a:rPr lang="en-GB" dirty="0">
                <a:solidFill>
                  <a:schemeClr val="bg2"/>
                </a:solidFill>
              </a:rPr>
              <a:t>Data transfer through disk and networked file system!</a:t>
            </a:r>
          </a:p>
          <a:p>
            <a:pPr indent="-457200" algn="just">
              <a:buFont typeface="Arial" panose="020B0604020202020204" pitchFamily="34" charset="0"/>
              <a:buChar char="•"/>
            </a:pPr>
            <a:endParaRPr lang="en-GB" dirty="0">
              <a:solidFill>
                <a:schemeClr val="bg2"/>
              </a:solidFill>
            </a:endParaRPr>
          </a:p>
          <a:p>
            <a:pPr indent="-457200" algn="just">
              <a:buFont typeface="Arial" panose="020B0604020202020204" pitchFamily="34" charset="0"/>
              <a:buChar char="•"/>
            </a:pPr>
            <a:r>
              <a:rPr lang="en-GB" dirty="0">
                <a:solidFill>
                  <a:schemeClr val="bg2"/>
                </a:solidFill>
              </a:rPr>
              <a:t>Hadoop: Node failure handling and ecosystem.</a:t>
            </a:r>
          </a:p>
        </p:txBody>
      </p:sp>
    </p:spTree>
    <p:extLst>
      <p:ext uri="{BB962C8B-B14F-4D97-AF65-F5344CB8AC3E}">
        <p14:creationId xmlns:p14="http://schemas.microsoft.com/office/powerpoint/2010/main" val="3169091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52D48574-8B38-D47C-C421-0BE15353AA87}"/>
              </a:ext>
            </a:extLst>
          </p:cNvPr>
          <p:cNvPicPr>
            <a:picLocks noChangeAspect="1"/>
          </p:cNvPicPr>
          <p:nvPr/>
        </p:nvPicPr>
        <p:blipFill>
          <a:blip r:embed="rId3"/>
          <a:stretch>
            <a:fillRect/>
          </a:stretch>
        </p:blipFill>
        <p:spPr>
          <a:xfrm>
            <a:off x="3828258" y="1989422"/>
            <a:ext cx="5029636" cy="2680025"/>
          </a:xfrm>
          <a:prstGeom prst="rect">
            <a:avLst/>
          </a:prstGeom>
        </p:spPr>
      </p:pic>
      <p:sp>
        <p:nvSpPr>
          <p:cNvPr id="95" name="Google Shape;95;p14"/>
          <p:cNvSpPr txBox="1">
            <a:spLocks noGrp="1"/>
          </p:cNvSpPr>
          <p:nvPr>
            <p:ph type="ctrTitle"/>
          </p:nvPr>
        </p:nvSpPr>
        <p:spPr>
          <a:xfrm>
            <a:off x="4129638" y="842388"/>
            <a:ext cx="1036722"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Spark</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4"/>
          <a:stretch>
            <a:fillRect/>
          </a:stretch>
        </p:blipFill>
        <p:spPr>
          <a:xfrm>
            <a:off x="8160306" y="576000"/>
            <a:ext cx="817802" cy="817802"/>
          </a:xfrm>
          <a:prstGeom prst="rect">
            <a:avLst/>
          </a:prstGeom>
        </p:spPr>
      </p:pic>
      <p:sp>
        <p:nvSpPr>
          <p:cNvPr id="7" name="Rectangle: Rounded Corners 6">
            <a:extLst>
              <a:ext uri="{FF2B5EF4-FFF2-40B4-BE49-F238E27FC236}">
                <a16:creationId xmlns:a16="http://schemas.microsoft.com/office/drawing/2014/main" id="{28ADA089-7F65-E3F5-9B02-70B61CC3617B}"/>
              </a:ext>
            </a:extLst>
          </p:cNvPr>
          <p:cNvSpPr/>
          <p:nvPr/>
        </p:nvSpPr>
        <p:spPr>
          <a:xfrm>
            <a:off x="3828258" y="1989422"/>
            <a:ext cx="5029636" cy="2680025"/>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98;p14">
            <a:extLst>
              <a:ext uri="{FF2B5EF4-FFF2-40B4-BE49-F238E27FC236}">
                <a16:creationId xmlns:a16="http://schemas.microsoft.com/office/drawing/2014/main" id="{6F7C96EA-56A9-CB23-9253-8649E5B15F39}"/>
              </a:ext>
            </a:extLst>
          </p:cNvPr>
          <p:cNvSpPr txBox="1">
            <a:spLocks/>
          </p:cNvSpPr>
          <p:nvPr/>
        </p:nvSpPr>
        <p:spPr>
          <a:xfrm>
            <a:off x="210719" y="2710054"/>
            <a:ext cx="3465139" cy="741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lgn="just">
              <a:buFont typeface="Arial" panose="020B0604020202020204" pitchFamily="34" charset="0"/>
              <a:buChar char="•"/>
            </a:pPr>
            <a:r>
              <a:rPr lang="en-GB" dirty="0">
                <a:solidFill>
                  <a:schemeClr val="bg2"/>
                </a:solidFill>
              </a:rPr>
              <a:t>Strategy: keep everything as much as possible in memory...</a:t>
            </a:r>
          </a:p>
        </p:txBody>
      </p:sp>
      <p:sp>
        <p:nvSpPr>
          <p:cNvPr id="8" name="Google Shape;98;p14">
            <a:extLst>
              <a:ext uri="{FF2B5EF4-FFF2-40B4-BE49-F238E27FC236}">
                <a16:creationId xmlns:a16="http://schemas.microsoft.com/office/drawing/2014/main" id="{C090408C-9FC4-7FA9-0CBB-C17335CA1E92}"/>
              </a:ext>
            </a:extLst>
          </p:cNvPr>
          <p:cNvSpPr txBox="1">
            <a:spLocks/>
          </p:cNvSpPr>
          <p:nvPr/>
        </p:nvSpPr>
        <p:spPr>
          <a:xfrm>
            <a:off x="4610506" y="1538928"/>
            <a:ext cx="3465139" cy="567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Spark : Transformations and actions</a:t>
            </a:r>
          </a:p>
        </p:txBody>
      </p:sp>
    </p:spTree>
    <p:extLst>
      <p:ext uri="{BB962C8B-B14F-4D97-AF65-F5344CB8AC3E}">
        <p14:creationId xmlns:p14="http://schemas.microsoft.com/office/powerpoint/2010/main" val="3565030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954378" y="842388"/>
            <a:ext cx="1387242"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GP-GPU</a:t>
            </a:r>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Computing and Distributed Computing</a:t>
            </a:r>
          </a:p>
        </p:txBody>
      </p:sp>
      <p:pic>
        <p:nvPicPr>
          <p:cNvPr id="4" name="Picture 3" descr="Icon&#10;&#10;Description automatically generated">
            <a:extLst>
              <a:ext uri="{FF2B5EF4-FFF2-40B4-BE49-F238E27FC236}">
                <a16:creationId xmlns:a16="http://schemas.microsoft.com/office/drawing/2014/main" id="{6065717C-480A-18A5-1DF0-360CC1C2A4CA}"/>
              </a:ext>
            </a:extLst>
          </p:cNvPr>
          <p:cNvPicPr>
            <a:picLocks noChangeAspect="1"/>
          </p:cNvPicPr>
          <p:nvPr/>
        </p:nvPicPr>
        <p:blipFill>
          <a:blip r:embed="rId3"/>
          <a:stretch>
            <a:fillRect/>
          </a:stretch>
        </p:blipFill>
        <p:spPr>
          <a:xfrm>
            <a:off x="8160306" y="576000"/>
            <a:ext cx="817802" cy="817802"/>
          </a:xfrm>
          <a:prstGeom prst="rect">
            <a:avLst/>
          </a:prstGeom>
        </p:spPr>
      </p:pic>
      <p:sp>
        <p:nvSpPr>
          <p:cNvPr id="6" name="Google Shape;98;p14">
            <a:extLst>
              <a:ext uri="{FF2B5EF4-FFF2-40B4-BE49-F238E27FC236}">
                <a16:creationId xmlns:a16="http://schemas.microsoft.com/office/drawing/2014/main" id="{6F7C96EA-56A9-CB23-9253-8649E5B15F39}"/>
              </a:ext>
            </a:extLst>
          </p:cNvPr>
          <p:cNvSpPr txBox="1">
            <a:spLocks/>
          </p:cNvSpPr>
          <p:nvPr/>
        </p:nvSpPr>
        <p:spPr>
          <a:xfrm>
            <a:off x="2579436" y="4109224"/>
            <a:ext cx="3985128" cy="7413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lgn="just">
              <a:buFont typeface="Arial" panose="020B0604020202020204" pitchFamily="34" charset="0"/>
              <a:buChar char="•"/>
            </a:pPr>
            <a:r>
              <a:rPr lang="en-GB" dirty="0">
                <a:solidFill>
                  <a:schemeClr val="bg2"/>
                </a:solidFill>
              </a:rPr>
              <a:t>Combine different processor types...</a:t>
            </a:r>
          </a:p>
          <a:p>
            <a:pPr indent="-457200" algn="just">
              <a:buFont typeface="Arial" panose="020B0604020202020204" pitchFamily="34" charset="0"/>
              <a:buChar char="•"/>
            </a:pPr>
            <a:endParaRPr lang="en-GB" dirty="0">
              <a:solidFill>
                <a:schemeClr val="bg2"/>
              </a:solidFill>
            </a:endParaRPr>
          </a:p>
          <a:p>
            <a:pPr indent="-457200" algn="just">
              <a:buFont typeface="Arial" panose="020B0604020202020204" pitchFamily="34" charset="0"/>
              <a:buChar char="•"/>
            </a:pPr>
            <a:r>
              <a:rPr lang="en-GB" dirty="0">
                <a:solidFill>
                  <a:schemeClr val="bg2"/>
                </a:solidFill>
              </a:rPr>
              <a:t>CPU &lt; DSP &lt; FPGA &lt; ASICS</a:t>
            </a:r>
          </a:p>
        </p:txBody>
      </p:sp>
      <p:pic>
        <p:nvPicPr>
          <p:cNvPr id="5" name="Picture 4">
            <a:extLst>
              <a:ext uri="{FF2B5EF4-FFF2-40B4-BE49-F238E27FC236}">
                <a16:creationId xmlns:a16="http://schemas.microsoft.com/office/drawing/2014/main" id="{3D243079-4981-F394-0D16-BCB7C422D069}"/>
              </a:ext>
            </a:extLst>
          </p:cNvPr>
          <p:cNvPicPr>
            <a:picLocks noChangeAspect="1"/>
          </p:cNvPicPr>
          <p:nvPr/>
        </p:nvPicPr>
        <p:blipFill>
          <a:blip r:embed="rId4"/>
          <a:stretch>
            <a:fillRect/>
          </a:stretch>
        </p:blipFill>
        <p:spPr>
          <a:xfrm>
            <a:off x="1310508" y="1472704"/>
            <a:ext cx="6522984" cy="2522220"/>
          </a:xfrm>
          <a:prstGeom prst="rect">
            <a:avLst/>
          </a:prstGeom>
        </p:spPr>
      </p:pic>
      <p:sp>
        <p:nvSpPr>
          <p:cNvPr id="7" name="Rectangle: Rounded Corners 6">
            <a:extLst>
              <a:ext uri="{FF2B5EF4-FFF2-40B4-BE49-F238E27FC236}">
                <a16:creationId xmlns:a16="http://schemas.microsoft.com/office/drawing/2014/main" id="{28ADA089-7F65-E3F5-9B02-70B61CC3617B}"/>
              </a:ext>
            </a:extLst>
          </p:cNvPr>
          <p:cNvSpPr/>
          <p:nvPr/>
        </p:nvSpPr>
        <p:spPr>
          <a:xfrm>
            <a:off x="1310508" y="1472705"/>
            <a:ext cx="6522984" cy="2522220"/>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7802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E423E81F-07B7-A5C4-C73F-08D671D6BCAD}"/>
              </a:ext>
            </a:extLst>
          </p:cNvPr>
          <p:cNvPicPr>
            <a:picLocks noChangeAspect="1"/>
          </p:cNvPicPr>
          <p:nvPr/>
        </p:nvPicPr>
        <p:blipFill>
          <a:blip r:embed="rId3"/>
          <a:stretch>
            <a:fillRect/>
          </a:stretch>
        </p:blipFill>
        <p:spPr>
          <a:xfrm>
            <a:off x="2885772" y="1881093"/>
            <a:ext cx="3042588" cy="3042588"/>
          </a:xfrm>
          <a:prstGeom prst="rect">
            <a:avLst/>
          </a:prstGeom>
        </p:spPr>
      </p:pic>
      <p:sp>
        <p:nvSpPr>
          <p:cNvPr id="95" name="Google Shape;95;p14"/>
          <p:cNvSpPr txBox="1">
            <a:spLocks noGrp="1"/>
          </p:cNvSpPr>
          <p:nvPr>
            <p:ph type="ctrTitle"/>
          </p:nvPr>
        </p:nvSpPr>
        <p:spPr>
          <a:xfrm>
            <a:off x="727950" y="1164898"/>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Science Challenges</a:t>
            </a: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pic>
        <p:nvPicPr>
          <p:cNvPr id="3" name="Picture 2" descr="Icon&#10;&#10;Description automatically generated">
            <a:extLst>
              <a:ext uri="{FF2B5EF4-FFF2-40B4-BE49-F238E27FC236}">
                <a16:creationId xmlns:a16="http://schemas.microsoft.com/office/drawing/2014/main" id="{DA9082EA-1317-DD69-BDA9-D3E2CB28C2CD}"/>
              </a:ext>
            </a:extLst>
          </p:cNvPr>
          <p:cNvPicPr>
            <a:picLocks noChangeAspect="1"/>
          </p:cNvPicPr>
          <p:nvPr/>
        </p:nvPicPr>
        <p:blipFill>
          <a:blip r:embed="rId4"/>
          <a:stretch>
            <a:fillRect/>
          </a:stretch>
        </p:blipFill>
        <p:spPr>
          <a:xfrm>
            <a:off x="4982898" y="1973580"/>
            <a:ext cx="850546" cy="850546"/>
          </a:xfrm>
          <a:prstGeom prst="rect">
            <a:avLst/>
          </a:prstGeom>
        </p:spPr>
      </p:pic>
    </p:spTree>
    <p:extLst>
      <p:ext uri="{BB962C8B-B14F-4D97-AF65-F5344CB8AC3E}">
        <p14:creationId xmlns:p14="http://schemas.microsoft.com/office/powerpoint/2010/main" val="160903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Search Engines</a:t>
            </a:r>
            <a:endParaRPr sz="36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4196209" y="1572584"/>
            <a:ext cx="5707168" cy="683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000" i="1" dirty="0"/>
              <a:t>From the Common to lesser known</a:t>
            </a:r>
          </a:p>
        </p:txBody>
      </p:sp>
      <p:pic>
        <p:nvPicPr>
          <p:cNvPr id="4" name="Picture 3" descr="Logo&#10;&#10;Description automatically generated">
            <a:extLst>
              <a:ext uri="{FF2B5EF4-FFF2-40B4-BE49-F238E27FC236}">
                <a16:creationId xmlns:a16="http://schemas.microsoft.com/office/drawing/2014/main" id="{F2E4D091-4937-E257-5381-3572ABBA55D1}"/>
              </a:ext>
            </a:extLst>
          </p:cNvPr>
          <p:cNvPicPr>
            <a:picLocks noChangeAspect="1"/>
          </p:cNvPicPr>
          <p:nvPr/>
        </p:nvPicPr>
        <p:blipFill>
          <a:blip r:embed="rId3"/>
          <a:stretch>
            <a:fillRect/>
          </a:stretch>
        </p:blipFill>
        <p:spPr>
          <a:xfrm>
            <a:off x="3507632" y="2070828"/>
            <a:ext cx="2203075" cy="1760624"/>
          </a:xfrm>
          <a:prstGeom prst="rect">
            <a:avLst/>
          </a:prstGeom>
        </p:spPr>
      </p:pic>
      <p:pic>
        <p:nvPicPr>
          <p:cNvPr id="7" name="Picture 6" descr="Logo&#10;&#10;Description automatically generated">
            <a:extLst>
              <a:ext uri="{FF2B5EF4-FFF2-40B4-BE49-F238E27FC236}">
                <a16:creationId xmlns:a16="http://schemas.microsoft.com/office/drawing/2014/main" id="{02F01D31-9D92-9F2C-8660-51D1EB308702}"/>
              </a:ext>
            </a:extLst>
          </p:cNvPr>
          <p:cNvPicPr>
            <a:picLocks noChangeAspect="1"/>
          </p:cNvPicPr>
          <p:nvPr/>
        </p:nvPicPr>
        <p:blipFill>
          <a:blip r:embed="rId4"/>
          <a:stretch>
            <a:fillRect/>
          </a:stretch>
        </p:blipFill>
        <p:spPr>
          <a:xfrm>
            <a:off x="420409" y="1551290"/>
            <a:ext cx="3546087" cy="2364057"/>
          </a:xfrm>
          <a:prstGeom prst="rect">
            <a:avLst/>
          </a:prstGeom>
        </p:spPr>
      </p:pic>
      <p:pic>
        <p:nvPicPr>
          <p:cNvPr id="10" name="Picture 9" descr="Logo&#10;&#10;Description automatically generated">
            <a:extLst>
              <a:ext uri="{FF2B5EF4-FFF2-40B4-BE49-F238E27FC236}">
                <a16:creationId xmlns:a16="http://schemas.microsoft.com/office/drawing/2014/main" id="{0CD8D81D-06E6-C3DD-0619-BE9E04F8E7B4}"/>
              </a:ext>
            </a:extLst>
          </p:cNvPr>
          <p:cNvPicPr>
            <a:picLocks noChangeAspect="1"/>
          </p:cNvPicPr>
          <p:nvPr/>
        </p:nvPicPr>
        <p:blipFill>
          <a:blip r:embed="rId5"/>
          <a:stretch>
            <a:fillRect/>
          </a:stretch>
        </p:blipFill>
        <p:spPr>
          <a:xfrm>
            <a:off x="1063083" y="3309462"/>
            <a:ext cx="2410043" cy="1606696"/>
          </a:xfrm>
          <a:prstGeom prst="rect">
            <a:avLst/>
          </a:prstGeom>
        </p:spPr>
      </p:pic>
      <p:pic>
        <p:nvPicPr>
          <p:cNvPr id="12" name="Picture 11" descr="Logo&#10;&#10;Description automatically generated">
            <a:extLst>
              <a:ext uri="{FF2B5EF4-FFF2-40B4-BE49-F238E27FC236}">
                <a16:creationId xmlns:a16="http://schemas.microsoft.com/office/drawing/2014/main" id="{AC23179D-76A8-D4B8-62C6-ADF2311DE6B8}"/>
              </a:ext>
            </a:extLst>
          </p:cNvPr>
          <p:cNvPicPr>
            <a:picLocks noChangeAspect="1"/>
          </p:cNvPicPr>
          <p:nvPr/>
        </p:nvPicPr>
        <p:blipFill>
          <a:blip r:embed="rId6"/>
          <a:stretch>
            <a:fillRect/>
          </a:stretch>
        </p:blipFill>
        <p:spPr>
          <a:xfrm>
            <a:off x="6076638" y="2465928"/>
            <a:ext cx="1973481" cy="1192312"/>
          </a:xfrm>
          <a:prstGeom prst="rect">
            <a:avLst/>
          </a:prstGeom>
        </p:spPr>
      </p:pic>
      <p:sp>
        <p:nvSpPr>
          <p:cNvPr id="15" name="Google Shape;96;p14">
            <a:extLst>
              <a:ext uri="{FF2B5EF4-FFF2-40B4-BE49-F238E27FC236}">
                <a16:creationId xmlns:a16="http://schemas.microsoft.com/office/drawing/2014/main" id="{6C8884C2-9027-A871-B1DE-954516C0602A}"/>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Tree>
    <p:extLst>
      <p:ext uri="{BB962C8B-B14F-4D97-AF65-F5344CB8AC3E}">
        <p14:creationId xmlns:p14="http://schemas.microsoft.com/office/powerpoint/2010/main" val="1526188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164898"/>
            <a:ext cx="768810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New Interdisciplinary Challenges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2" name="Google Shape;98;p14">
            <a:extLst>
              <a:ext uri="{FF2B5EF4-FFF2-40B4-BE49-F238E27FC236}">
                <a16:creationId xmlns:a16="http://schemas.microsoft.com/office/drawing/2014/main" id="{6147DBBD-2D9E-987B-FA56-C2D6981BA439}"/>
              </a:ext>
            </a:extLst>
          </p:cNvPr>
          <p:cNvSpPr txBox="1">
            <a:spLocks/>
          </p:cNvSpPr>
          <p:nvPr/>
        </p:nvSpPr>
        <p:spPr>
          <a:xfrm>
            <a:off x="1097280" y="1859681"/>
            <a:ext cx="6111240" cy="104353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indent="-457200" algn="just">
              <a:buFont typeface="Arial" panose="020B0604020202020204" pitchFamily="34" charset="0"/>
              <a:buChar char="•"/>
            </a:pPr>
            <a:r>
              <a:rPr lang="en-GB" dirty="0">
                <a:solidFill>
                  <a:schemeClr val="bg2"/>
                </a:solidFill>
              </a:rPr>
              <a:t>Applied math </a:t>
            </a:r>
            <a:r>
              <a:rPr lang="en-GB" b="1" dirty="0">
                <a:solidFill>
                  <a:schemeClr val="bg2"/>
                </a:solidFill>
              </a:rPr>
              <a:t>AND</a:t>
            </a:r>
            <a:r>
              <a:rPr lang="en-GB" dirty="0">
                <a:solidFill>
                  <a:schemeClr val="bg2"/>
                </a:solidFill>
              </a:rPr>
              <a:t> Computer science</a:t>
            </a:r>
          </a:p>
          <a:p>
            <a:pPr indent="-457200" algn="just">
              <a:buFont typeface="Arial" panose="020B0604020202020204" pitchFamily="34" charset="0"/>
              <a:buChar char="•"/>
            </a:pPr>
            <a:r>
              <a:rPr lang="en-GB" dirty="0">
                <a:solidFill>
                  <a:schemeClr val="bg2"/>
                </a:solidFill>
              </a:rPr>
              <a:t>Huge importance of domain specific knowledge: physics,</a:t>
            </a:r>
          </a:p>
          <a:p>
            <a:pPr indent="-457200" algn="just">
              <a:buFont typeface="Arial" panose="020B0604020202020204" pitchFamily="34" charset="0"/>
              <a:buChar char="•"/>
            </a:pPr>
            <a:r>
              <a:rPr lang="en-GB" dirty="0">
                <a:solidFill>
                  <a:schemeClr val="bg2"/>
                </a:solidFill>
              </a:rPr>
              <a:t>signal processing, biology, health, marketing...</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1097280" y="2789321"/>
            <a:ext cx="6949440" cy="2354179"/>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joint Math / Computer science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Data acquisition</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Unstructured data and their representation</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Huge dataset and computation</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High dimensional data and model selection</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Learning with less supervision</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Visualization</a:t>
            </a:r>
          </a:p>
        </p:txBody>
      </p:sp>
    </p:spTree>
    <p:extLst>
      <p:ext uri="{BB962C8B-B14F-4D97-AF65-F5344CB8AC3E}">
        <p14:creationId xmlns:p14="http://schemas.microsoft.com/office/powerpoint/2010/main" val="1329287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752644" y="493486"/>
            <a:ext cx="3790710"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Data acquisition</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533199" y="1578502"/>
            <a:ext cx="5623761" cy="32220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How to measure new things?</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choose what to measure?</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deal with distributed sensors?</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look for new sources of Informations?</a:t>
            </a:r>
          </a:p>
        </p:txBody>
      </p:sp>
      <p:pic>
        <p:nvPicPr>
          <p:cNvPr id="4" name="Picture 3">
            <a:extLst>
              <a:ext uri="{FF2B5EF4-FFF2-40B4-BE49-F238E27FC236}">
                <a16:creationId xmlns:a16="http://schemas.microsoft.com/office/drawing/2014/main" id="{3F20F58D-17D8-2E84-4520-B84EA9CD403A}"/>
              </a:ext>
            </a:extLst>
          </p:cNvPr>
          <p:cNvPicPr>
            <a:picLocks noChangeAspect="1"/>
          </p:cNvPicPr>
          <p:nvPr/>
        </p:nvPicPr>
        <p:blipFill>
          <a:blip r:embed="rId3"/>
          <a:stretch>
            <a:fillRect/>
          </a:stretch>
        </p:blipFill>
        <p:spPr>
          <a:xfrm>
            <a:off x="5761637" y="1371508"/>
            <a:ext cx="2734663" cy="2945834"/>
          </a:xfrm>
          <a:prstGeom prst="rect">
            <a:avLst/>
          </a:prstGeom>
        </p:spPr>
      </p:pic>
    </p:spTree>
    <p:extLst>
      <p:ext uri="{BB962C8B-B14F-4D97-AF65-F5344CB8AC3E}">
        <p14:creationId xmlns:p14="http://schemas.microsoft.com/office/powerpoint/2010/main" val="3125362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689458" y="493486"/>
            <a:ext cx="3917082" cy="77775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Unstructured Data</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533199" y="1578502"/>
            <a:ext cx="5296101" cy="32220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How to store efficiently the data?</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describe (model) them to be able to process them?</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combine data of different nature?</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learn dynamics?</a:t>
            </a:r>
          </a:p>
        </p:txBody>
      </p:sp>
      <p:pic>
        <p:nvPicPr>
          <p:cNvPr id="3" name="Picture 2">
            <a:extLst>
              <a:ext uri="{FF2B5EF4-FFF2-40B4-BE49-F238E27FC236}">
                <a16:creationId xmlns:a16="http://schemas.microsoft.com/office/drawing/2014/main" id="{C55FE9DF-8081-225B-922E-A5AF12728D6C}"/>
              </a:ext>
            </a:extLst>
          </p:cNvPr>
          <p:cNvPicPr>
            <a:picLocks noChangeAspect="1"/>
          </p:cNvPicPr>
          <p:nvPr/>
        </p:nvPicPr>
        <p:blipFill>
          <a:blip r:embed="rId3"/>
          <a:stretch>
            <a:fillRect/>
          </a:stretch>
        </p:blipFill>
        <p:spPr>
          <a:xfrm>
            <a:off x="5913032" y="1197502"/>
            <a:ext cx="2776030" cy="3675670"/>
          </a:xfrm>
          <a:prstGeom prst="rect">
            <a:avLst/>
          </a:prstGeom>
        </p:spPr>
      </p:pic>
      <p:sp>
        <p:nvSpPr>
          <p:cNvPr id="5" name="Rectangle: Rounded Corners 4">
            <a:extLst>
              <a:ext uri="{FF2B5EF4-FFF2-40B4-BE49-F238E27FC236}">
                <a16:creationId xmlns:a16="http://schemas.microsoft.com/office/drawing/2014/main" id="{2708F227-6743-481B-01F8-BB23369A3553}"/>
              </a:ext>
            </a:extLst>
          </p:cNvPr>
          <p:cNvSpPr/>
          <p:nvPr/>
        </p:nvSpPr>
        <p:spPr>
          <a:xfrm>
            <a:off x="5913032" y="1197502"/>
            <a:ext cx="2776030" cy="3675670"/>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0016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047598" y="493486"/>
            <a:ext cx="3200802"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Huge Dataset</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1999948" y="3314700"/>
            <a:ext cx="5296101" cy="17526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How to take into account the locality of the data?</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construct distributed architectures?</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design adapted algorithms?</a:t>
            </a:r>
          </a:p>
        </p:txBody>
      </p:sp>
      <p:pic>
        <p:nvPicPr>
          <p:cNvPr id="2" name="Picture 1">
            <a:extLst>
              <a:ext uri="{FF2B5EF4-FFF2-40B4-BE49-F238E27FC236}">
                <a16:creationId xmlns:a16="http://schemas.microsoft.com/office/drawing/2014/main" id="{9076C0D2-6095-34AC-7A2E-7DE814B94FAC}"/>
              </a:ext>
            </a:extLst>
          </p:cNvPr>
          <p:cNvPicPr>
            <a:picLocks noChangeAspect="1"/>
          </p:cNvPicPr>
          <p:nvPr/>
        </p:nvPicPr>
        <p:blipFill>
          <a:blip r:embed="rId3"/>
          <a:stretch>
            <a:fillRect/>
          </a:stretch>
        </p:blipFill>
        <p:spPr>
          <a:xfrm>
            <a:off x="4742658" y="1369068"/>
            <a:ext cx="3467791" cy="1847801"/>
          </a:xfrm>
          <a:prstGeom prst="rect">
            <a:avLst/>
          </a:prstGeom>
        </p:spPr>
      </p:pic>
      <p:sp>
        <p:nvSpPr>
          <p:cNvPr id="4" name="Rectangle: Rounded Corners 3">
            <a:extLst>
              <a:ext uri="{FF2B5EF4-FFF2-40B4-BE49-F238E27FC236}">
                <a16:creationId xmlns:a16="http://schemas.microsoft.com/office/drawing/2014/main" id="{AD024860-DA1B-E537-6FE0-E4B00D99D7EA}"/>
              </a:ext>
            </a:extLst>
          </p:cNvPr>
          <p:cNvSpPr/>
          <p:nvPr/>
        </p:nvSpPr>
        <p:spPr>
          <a:xfrm>
            <a:off x="4742658" y="1369069"/>
            <a:ext cx="3467791" cy="1843438"/>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FA3F4AB5-2AB0-B12B-DCC8-9FB5C20EA06A}"/>
              </a:ext>
            </a:extLst>
          </p:cNvPr>
          <p:cNvPicPr>
            <a:picLocks noChangeAspect="1"/>
          </p:cNvPicPr>
          <p:nvPr/>
        </p:nvPicPr>
        <p:blipFill>
          <a:blip r:embed="rId4"/>
          <a:stretch>
            <a:fillRect/>
          </a:stretch>
        </p:blipFill>
        <p:spPr>
          <a:xfrm>
            <a:off x="925931" y="1393157"/>
            <a:ext cx="3525346" cy="1819350"/>
          </a:xfrm>
          <a:prstGeom prst="rect">
            <a:avLst/>
          </a:prstGeom>
        </p:spPr>
      </p:pic>
      <p:sp>
        <p:nvSpPr>
          <p:cNvPr id="9" name="Rectangle: Rounded Corners 8">
            <a:extLst>
              <a:ext uri="{FF2B5EF4-FFF2-40B4-BE49-F238E27FC236}">
                <a16:creationId xmlns:a16="http://schemas.microsoft.com/office/drawing/2014/main" id="{E92D6C41-A261-9927-0479-B482C71734D9}"/>
              </a:ext>
            </a:extLst>
          </p:cNvPr>
          <p:cNvSpPr/>
          <p:nvPr/>
        </p:nvSpPr>
        <p:spPr>
          <a:xfrm>
            <a:off x="937260" y="1389686"/>
            <a:ext cx="3489960" cy="1843438"/>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53882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338938" y="493486"/>
            <a:ext cx="4618122" cy="77775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High Dimensional Data</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586920" y="1939290"/>
            <a:ext cx="5296101" cy="145542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How to describe (model) the data?</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reduce the data dimensionality?</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select/mix models?</a:t>
            </a:r>
          </a:p>
        </p:txBody>
      </p:sp>
      <p:pic>
        <p:nvPicPr>
          <p:cNvPr id="3" name="Picture 2" descr="A picture containing text&#10;&#10;Description automatically generated">
            <a:extLst>
              <a:ext uri="{FF2B5EF4-FFF2-40B4-BE49-F238E27FC236}">
                <a16:creationId xmlns:a16="http://schemas.microsoft.com/office/drawing/2014/main" id="{E3303403-F67D-BFCF-43CD-5594AE223437}"/>
              </a:ext>
            </a:extLst>
          </p:cNvPr>
          <p:cNvPicPr>
            <a:picLocks noChangeAspect="1"/>
          </p:cNvPicPr>
          <p:nvPr/>
        </p:nvPicPr>
        <p:blipFill>
          <a:blip r:embed="rId3"/>
          <a:stretch>
            <a:fillRect/>
          </a:stretch>
        </p:blipFill>
        <p:spPr>
          <a:xfrm>
            <a:off x="4357163" y="1352038"/>
            <a:ext cx="4353530" cy="3162727"/>
          </a:xfrm>
          <a:prstGeom prst="rect">
            <a:avLst/>
          </a:prstGeom>
        </p:spPr>
      </p:pic>
      <p:sp>
        <p:nvSpPr>
          <p:cNvPr id="5" name="Rectangle: Rounded Corners 4">
            <a:extLst>
              <a:ext uri="{FF2B5EF4-FFF2-40B4-BE49-F238E27FC236}">
                <a16:creationId xmlns:a16="http://schemas.microsoft.com/office/drawing/2014/main" id="{02C72508-E824-CA8D-962A-E60AC9A61510}"/>
              </a:ext>
            </a:extLst>
          </p:cNvPr>
          <p:cNvSpPr/>
          <p:nvPr/>
        </p:nvSpPr>
        <p:spPr>
          <a:xfrm>
            <a:off x="4384498" y="1356360"/>
            <a:ext cx="4309922" cy="3177539"/>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4998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056998" y="493486"/>
            <a:ext cx="5182002" cy="77775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Learning and Supervision</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586921" y="1939290"/>
            <a:ext cx="3276419" cy="180213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How to learn with the less possible interactions?</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learn simultaneously several related tasks?</a:t>
            </a:r>
          </a:p>
        </p:txBody>
      </p:sp>
      <p:pic>
        <p:nvPicPr>
          <p:cNvPr id="4" name="Picture 3">
            <a:extLst>
              <a:ext uri="{FF2B5EF4-FFF2-40B4-BE49-F238E27FC236}">
                <a16:creationId xmlns:a16="http://schemas.microsoft.com/office/drawing/2014/main" id="{75F6169B-01C9-C95A-4F30-614CAFBD6529}"/>
              </a:ext>
            </a:extLst>
          </p:cNvPr>
          <p:cNvPicPr>
            <a:picLocks noChangeAspect="1"/>
          </p:cNvPicPr>
          <p:nvPr/>
        </p:nvPicPr>
        <p:blipFill>
          <a:blip r:embed="rId3"/>
          <a:stretch>
            <a:fillRect/>
          </a:stretch>
        </p:blipFill>
        <p:spPr>
          <a:xfrm>
            <a:off x="4129797" y="1624965"/>
            <a:ext cx="4564623" cy="2331927"/>
          </a:xfrm>
          <a:prstGeom prst="rect">
            <a:avLst/>
          </a:prstGeom>
        </p:spPr>
      </p:pic>
      <p:sp>
        <p:nvSpPr>
          <p:cNvPr id="5" name="Rectangle: Rounded Corners 4">
            <a:extLst>
              <a:ext uri="{FF2B5EF4-FFF2-40B4-BE49-F238E27FC236}">
                <a16:creationId xmlns:a16="http://schemas.microsoft.com/office/drawing/2014/main" id="{02C72508-E824-CA8D-962A-E60AC9A61510}"/>
              </a:ext>
            </a:extLst>
          </p:cNvPr>
          <p:cNvSpPr/>
          <p:nvPr/>
        </p:nvSpPr>
        <p:spPr>
          <a:xfrm>
            <a:off x="4129797" y="1624965"/>
            <a:ext cx="4564623" cy="2331927"/>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6826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154278" y="493486"/>
            <a:ext cx="2987442" cy="7777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Visualization</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Data Science Challenges</a:t>
            </a:r>
          </a:p>
        </p:txBody>
      </p:sp>
      <p:sp>
        <p:nvSpPr>
          <p:cNvPr id="6" name="Google Shape;98;p14">
            <a:extLst>
              <a:ext uri="{FF2B5EF4-FFF2-40B4-BE49-F238E27FC236}">
                <a16:creationId xmlns:a16="http://schemas.microsoft.com/office/drawing/2014/main" id="{DB68C5EB-1B53-4C04-6554-684B50D5A151}"/>
              </a:ext>
            </a:extLst>
          </p:cNvPr>
          <p:cNvSpPr txBox="1">
            <a:spLocks/>
          </p:cNvSpPr>
          <p:nvPr/>
        </p:nvSpPr>
        <p:spPr>
          <a:xfrm>
            <a:off x="1044121" y="1932980"/>
            <a:ext cx="3276419" cy="225933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dirty="0">
                <a:solidFill>
                  <a:schemeClr val="bg2"/>
                </a:solidFill>
              </a:rPr>
              <a:t>Some Challenges</a:t>
            </a:r>
          </a:p>
          <a:p>
            <a:pPr marL="0" indent="0" algn="just"/>
            <a:endParaRPr lang="en-GB" dirty="0">
              <a:solidFill>
                <a:schemeClr val="bg2"/>
              </a:solidFill>
            </a:endParaRPr>
          </a:p>
          <a:p>
            <a:pPr marL="285750" indent="-285750" algn="just">
              <a:buFont typeface="Arial" panose="020B0604020202020204" pitchFamily="34" charset="0"/>
              <a:buChar char="•"/>
            </a:pPr>
            <a:r>
              <a:rPr lang="en-GB" sz="1800" dirty="0">
                <a:solidFill>
                  <a:schemeClr val="bg2"/>
                </a:solidFill>
              </a:rPr>
              <a:t>How to look at the data?</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present results?</a:t>
            </a:r>
          </a:p>
          <a:p>
            <a:pPr marL="285750" indent="-285750" algn="just">
              <a:buFont typeface="Arial" panose="020B0604020202020204" pitchFamily="34" charset="0"/>
              <a:buChar char="•"/>
            </a:pPr>
            <a:endParaRPr lang="en-GB" sz="1800" dirty="0">
              <a:solidFill>
                <a:schemeClr val="bg2"/>
              </a:solidFill>
            </a:endParaRPr>
          </a:p>
          <a:p>
            <a:pPr marL="285750" indent="-285750" algn="just">
              <a:buFont typeface="Arial" panose="020B0604020202020204" pitchFamily="34" charset="0"/>
              <a:buChar char="•"/>
            </a:pPr>
            <a:r>
              <a:rPr lang="en-GB" sz="1800" dirty="0">
                <a:solidFill>
                  <a:schemeClr val="bg2"/>
                </a:solidFill>
              </a:rPr>
              <a:t>How to help taking better informed decision?</a:t>
            </a:r>
          </a:p>
        </p:txBody>
      </p:sp>
      <p:pic>
        <p:nvPicPr>
          <p:cNvPr id="3" name="Picture 2">
            <a:extLst>
              <a:ext uri="{FF2B5EF4-FFF2-40B4-BE49-F238E27FC236}">
                <a16:creationId xmlns:a16="http://schemas.microsoft.com/office/drawing/2014/main" id="{5E1BC67F-1521-D6DE-BF3A-90485B9CCED2}"/>
              </a:ext>
            </a:extLst>
          </p:cNvPr>
          <p:cNvPicPr>
            <a:picLocks noChangeAspect="1"/>
          </p:cNvPicPr>
          <p:nvPr/>
        </p:nvPicPr>
        <p:blipFill>
          <a:blip r:embed="rId3"/>
          <a:stretch>
            <a:fillRect/>
          </a:stretch>
        </p:blipFill>
        <p:spPr>
          <a:xfrm>
            <a:off x="5005863" y="1227215"/>
            <a:ext cx="3368993" cy="3598860"/>
          </a:xfrm>
          <a:prstGeom prst="rect">
            <a:avLst/>
          </a:prstGeom>
        </p:spPr>
      </p:pic>
      <p:sp>
        <p:nvSpPr>
          <p:cNvPr id="5" name="Rectangle: Rounded Corners 4">
            <a:extLst>
              <a:ext uri="{FF2B5EF4-FFF2-40B4-BE49-F238E27FC236}">
                <a16:creationId xmlns:a16="http://schemas.microsoft.com/office/drawing/2014/main" id="{02C72508-E824-CA8D-962A-E60AC9A61510}"/>
              </a:ext>
            </a:extLst>
          </p:cNvPr>
          <p:cNvSpPr/>
          <p:nvPr/>
        </p:nvSpPr>
        <p:spPr>
          <a:xfrm>
            <a:off x="5005863" y="1227215"/>
            <a:ext cx="3368993" cy="3598859"/>
          </a:xfrm>
          <a:prstGeom prst="roundRect">
            <a:avLst>
              <a:gd name="adj" fmla="val 792"/>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19755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Vocabulary of Data Science</a:t>
            </a:r>
            <a:endParaRPr sz="3600" dirty="0"/>
          </a:p>
          <a:p>
            <a:pPr marL="457200" lvl="0" indent="457200" algn="l" rtl="0">
              <a:spcBef>
                <a:spcPts val="0"/>
              </a:spcBef>
              <a:spcAft>
                <a:spcPts val="0"/>
              </a:spcAft>
              <a:buNone/>
            </a:pP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6" name="Google Shape;98;p14">
            <a:extLst>
              <a:ext uri="{FF2B5EF4-FFF2-40B4-BE49-F238E27FC236}">
                <a16:creationId xmlns:a16="http://schemas.microsoft.com/office/drawing/2014/main" id="{5031FE21-89C9-0A14-B4DA-725BE7639383}"/>
              </a:ext>
            </a:extLst>
          </p:cNvPr>
          <p:cNvSpPr txBox="1">
            <a:spLocks/>
          </p:cNvSpPr>
          <p:nvPr/>
        </p:nvSpPr>
        <p:spPr>
          <a:xfrm>
            <a:off x="1697116" y="2326253"/>
            <a:ext cx="3130883" cy="11342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2800" dirty="0"/>
              <a:t>Lots of words</a:t>
            </a:r>
          </a:p>
        </p:txBody>
      </p:sp>
      <p:pic>
        <p:nvPicPr>
          <p:cNvPr id="3" name="Picture 2" descr="Icon&#10;&#10;Description automatically generated">
            <a:extLst>
              <a:ext uri="{FF2B5EF4-FFF2-40B4-BE49-F238E27FC236}">
                <a16:creationId xmlns:a16="http://schemas.microsoft.com/office/drawing/2014/main" id="{F8C33610-B9F1-FD93-DBEA-5DD0D76EEF32}"/>
              </a:ext>
            </a:extLst>
          </p:cNvPr>
          <p:cNvPicPr>
            <a:picLocks noChangeAspect="1"/>
          </p:cNvPicPr>
          <p:nvPr/>
        </p:nvPicPr>
        <p:blipFill>
          <a:blip r:embed="rId3"/>
          <a:stretch>
            <a:fillRect/>
          </a:stretch>
        </p:blipFill>
        <p:spPr>
          <a:xfrm>
            <a:off x="5204765" y="2198195"/>
            <a:ext cx="2087575" cy="2087575"/>
          </a:xfrm>
          <a:prstGeom prst="rect">
            <a:avLst/>
          </a:prstGeom>
        </p:spPr>
      </p:pic>
    </p:spTree>
    <p:extLst>
      <p:ext uri="{BB962C8B-B14F-4D97-AF65-F5344CB8AC3E}">
        <p14:creationId xmlns:p14="http://schemas.microsoft.com/office/powerpoint/2010/main" val="3108587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225084" y="647189"/>
            <a:ext cx="2845830" cy="777751"/>
          </a:xfrm>
          <a:prstGeom prst="rect">
            <a:avLst/>
          </a:prstGeom>
        </p:spPr>
        <p:txBody>
          <a:bodyPr spcFirstLastPara="1" wrap="square" lIns="91425" tIns="91425" rIns="91425" bIns="91425" anchor="t" anchorCtr="0">
            <a:normAutofit fontScale="90000"/>
          </a:bodyPr>
          <a:lstStyle/>
          <a:p>
            <a:pPr marL="0" indent="0"/>
            <a:r>
              <a:rPr lang="en-GB" sz="3600" dirty="0"/>
              <a:t>Lots of words</a:t>
            </a:r>
            <a:br>
              <a:rPr lang="en-GB" sz="3600" dirty="0"/>
            </a:b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pic>
        <p:nvPicPr>
          <p:cNvPr id="4" name="Picture 3" descr="Text&#10;&#10;Description automatically generated">
            <a:extLst>
              <a:ext uri="{FF2B5EF4-FFF2-40B4-BE49-F238E27FC236}">
                <a16:creationId xmlns:a16="http://schemas.microsoft.com/office/drawing/2014/main" id="{25C678EC-EC4E-B13B-F584-5EC890A6F03C}"/>
              </a:ext>
            </a:extLst>
          </p:cNvPr>
          <p:cNvPicPr>
            <a:picLocks noChangeAspect="1"/>
          </p:cNvPicPr>
          <p:nvPr/>
        </p:nvPicPr>
        <p:blipFill>
          <a:blip r:embed="rId3"/>
          <a:stretch>
            <a:fillRect/>
          </a:stretch>
        </p:blipFill>
        <p:spPr>
          <a:xfrm>
            <a:off x="1413171" y="1211069"/>
            <a:ext cx="6469656" cy="3793359"/>
          </a:xfrm>
          <a:prstGeom prst="rect">
            <a:avLst/>
          </a:prstGeom>
        </p:spPr>
      </p:pic>
    </p:spTree>
    <p:extLst>
      <p:ext uri="{BB962C8B-B14F-4D97-AF65-F5344CB8AC3E}">
        <p14:creationId xmlns:p14="http://schemas.microsoft.com/office/powerpoint/2010/main" val="2940975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225084" y="647189"/>
            <a:ext cx="2845830" cy="777751"/>
          </a:xfrm>
          <a:prstGeom prst="rect">
            <a:avLst/>
          </a:prstGeom>
        </p:spPr>
        <p:txBody>
          <a:bodyPr spcFirstLastPara="1" wrap="square" lIns="91425" tIns="91425" rIns="91425" bIns="91425" anchor="t" anchorCtr="0">
            <a:normAutofit fontScale="90000"/>
          </a:bodyPr>
          <a:lstStyle/>
          <a:p>
            <a:pPr marL="0" indent="0"/>
            <a:r>
              <a:rPr lang="en-GB" sz="3600" dirty="0"/>
              <a:t>Lots of words</a:t>
            </a:r>
            <a:br>
              <a:rPr lang="en-GB" sz="3600" dirty="0"/>
            </a:b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pic>
        <p:nvPicPr>
          <p:cNvPr id="3" name="Picture 2" descr="Text&#10;&#10;Description automatically generated">
            <a:extLst>
              <a:ext uri="{FF2B5EF4-FFF2-40B4-BE49-F238E27FC236}">
                <a16:creationId xmlns:a16="http://schemas.microsoft.com/office/drawing/2014/main" id="{83814006-AE61-0B5A-A521-21256A52A0D3}"/>
              </a:ext>
            </a:extLst>
          </p:cNvPr>
          <p:cNvPicPr>
            <a:picLocks noChangeAspect="1"/>
          </p:cNvPicPr>
          <p:nvPr/>
        </p:nvPicPr>
        <p:blipFill>
          <a:blip r:embed="rId3"/>
          <a:stretch>
            <a:fillRect/>
          </a:stretch>
        </p:blipFill>
        <p:spPr>
          <a:xfrm>
            <a:off x="1394997" y="1424940"/>
            <a:ext cx="6355631" cy="3292125"/>
          </a:xfrm>
          <a:prstGeom prst="rect">
            <a:avLst/>
          </a:prstGeom>
        </p:spPr>
      </p:pic>
    </p:spTree>
    <p:extLst>
      <p:ext uri="{BB962C8B-B14F-4D97-AF65-F5344CB8AC3E}">
        <p14:creationId xmlns:p14="http://schemas.microsoft.com/office/powerpoint/2010/main" val="55389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727950" y="1211069"/>
            <a:ext cx="7688100" cy="131333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t>Recommendation systems</a:t>
            </a:r>
            <a:endParaRPr sz="3600" dirty="0"/>
          </a:p>
          <a:p>
            <a:pPr marL="457200" lvl="0" indent="457200" algn="l" rtl="0">
              <a:spcBef>
                <a:spcPts val="0"/>
              </a:spcBef>
              <a:spcAft>
                <a:spcPts val="0"/>
              </a:spcAft>
              <a:buNone/>
            </a:pPr>
            <a:endParaRPr sz="3600" dirty="0"/>
          </a:p>
          <a:p>
            <a:pPr marL="457200" lvl="0" indent="457200" algn="l" rtl="0">
              <a:spcBef>
                <a:spcPts val="0"/>
              </a:spcBef>
              <a:spcAft>
                <a:spcPts val="0"/>
              </a:spcAft>
              <a:buNone/>
            </a:pPr>
            <a:endParaRPr sz="3600" dirty="0"/>
          </a:p>
        </p:txBody>
      </p:sp>
      <p:pic>
        <p:nvPicPr>
          <p:cNvPr id="4" name="Picture 3">
            <a:extLst>
              <a:ext uri="{FF2B5EF4-FFF2-40B4-BE49-F238E27FC236}">
                <a16:creationId xmlns:a16="http://schemas.microsoft.com/office/drawing/2014/main" id="{33CAB009-2D82-4533-80F5-DEC57BB83723}"/>
              </a:ext>
            </a:extLst>
          </p:cNvPr>
          <p:cNvPicPr>
            <a:picLocks noChangeAspect="1"/>
          </p:cNvPicPr>
          <p:nvPr/>
        </p:nvPicPr>
        <p:blipFill>
          <a:blip r:embed="rId3"/>
          <a:stretch>
            <a:fillRect/>
          </a:stretch>
        </p:blipFill>
        <p:spPr>
          <a:xfrm>
            <a:off x="491579" y="2061028"/>
            <a:ext cx="4331219" cy="2476475"/>
          </a:xfrm>
          <a:prstGeom prst="rect">
            <a:avLst/>
          </a:prstGeom>
        </p:spPr>
      </p:pic>
      <p:sp>
        <p:nvSpPr>
          <p:cNvPr id="5" name="AutoShape 2" descr="How YouTube's Recommendation System Works - Social Nation">
            <a:extLst>
              <a:ext uri="{FF2B5EF4-FFF2-40B4-BE49-F238E27FC236}">
                <a16:creationId xmlns:a16="http://schemas.microsoft.com/office/drawing/2014/main" id="{11AE1F15-8CD8-18D3-91FA-86E5C7BDEA1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A1C0382D-297C-C222-2405-95BF752AC9CA}"/>
              </a:ext>
            </a:extLst>
          </p:cNvPr>
          <p:cNvPicPr>
            <a:picLocks noChangeAspect="1"/>
          </p:cNvPicPr>
          <p:nvPr/>
        </p:nvPicPr>
        <p:blipFill>
          <a:blip r:embed="rId4"/>
          <a:stretch>
            <a:fillRect/>
          </a:stretch>
        </p:blipFill>
        <p:spPr>
          <a:xfrm>
            <a:off x="4964828" y="2061028"/>
            <a:ext cx="3714713" cy="2476475"/>
          </a:xfrm>
          <a:prstGeom prst="rect">
            <a:avLst/>
          </a:prstGeom>
        </p:spPr>
      </p:pic>
      <p:sp>
        <p:nvSpPr>
          <p:cNvPr id="10" name="Rectangle: Rounded Corners 9">
            <a:extLst>
              <a:ext uri="{FF2B5EF4-FFF2-40B4-BE49-F238E27FC236}">
                <a16:creationId xmlns:a16="http://schemas.microsoft.com/office/drawing/2014/main" id="{24F26534-6727-E5A1-1C87-99E08928617B}"/>
              </a:ext>
            </a:extLst>
          </p:cNvPr>
          <p:cNvSpPr/>
          <p:nvPr/>
        </p:nvSpPr>
        <p:spPr>
          <a:xfrm>
            <a:off x="478970" y="2045970"/>
            <a:ext cx="4343827" cy="2491533"/>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3774C32-857D-A792-59FD-D72B76F5AC59}"/>
              </a:ext>
            </a:extLst>
          </p:cNvPr>
          <p:cNvSpPr/>
          <p:nvPr/>
        </p:nvSpPr>
        <p:spPr>
          <a:xfrm>
            <a:off x="4950593" y="2045972"/>
            <a:ext cx="3714438" cy="2491533"/>
          </a:xfrm>
          <a:prstGeom prst="roundRect">
            <a:avLst>
              <a:gd name="adj" fmla="val 144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Google Shape;96;p14">
            <a:extLst>
              <a:ext uri="{FF2B5EF4-FFF2-40B4-BE49-F238E27FC236}">
                <a16:creationId xmlns:a16="http://schemas.microsoft.com/office/drawing/2014/main" id="{0648A7E0-7A98-FB24-16A9-7891D43F6BD1}"/>
              </a:ext>
            </a:extLst>
          </p:cNvPr>
          <p:cNvSpPr txBox="1">
            <a:spLocks/>
          </p:cNvSpPr>
          <p:nvPr/>
        </p:nvSpPr>
        <p:spPr>
          <a:xfrm>
            <a:off x="1545371" y="0"/>
            <a:ext cx="6205257" cy="493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900"/>
              <a:t>Examples of Data Science applications and exploitation</a:t>
            </a:r>
            <a:endParaRPr lang="en-GB" sz="1900" dirty="0"/>
          </a:p>
        </p:txBody>
      </p:sp>
    </p:spTree>
    <p:extLst>
      <p:ext uri="{BB962C8B-B14F-4D97-AF65-F5344CB8AC3E}">
        <p14:creationId xmlns:p14="http://schemas.microsoft.com/office/powerpoint/2010/main" val="1573522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225084" y="647189"/>
            <a:ext cx="2845830" cy="777751"/>
          </a:xfrm>
          <a:prstGeom prst="rect">
            <a:avLst/>
          </a:prstGeom>
        </p:spPr>
        <p:txBody>
          <a:bodyPr spcFirstLastPara="1" wrap="square" lIns="91425" tIns="91425" rIns="91425" bIns="91425" anchor="t" anchorCtr="0">
            <a:normAutofit/>
          </a:bodyPr>
          <a:lstStyle/>
          <a:p>
            <a:pPr marL="0" indent="0"/>
            <a:r>
              <a:rPr lang="en-GB" sz="3600" dirty="0"/>
              <a:t>Main Fields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b="1" dirty="0">
                <a:solidFill>
                  <a:schemeClr val="bg2"/>
                </a:solidFill>
              </a:rPr>
              <a:t>Natural language processing </a:t>
            </a:r>
            <a:r>
              <a:rPr lang="en-GB" sz="2300" dirty="0">
                <a:solidFill>
                  <a:schemeClr val="bg2"/>
                </a:solidFill>
              </a:rPr>
              <a:t>(NLP). Specialization of machine learning and linguistics that builds algorithms to analyse human (natural) language. Example: sentiment analysis on social networks.</a:t>
            </a:r>
          </a:p>
          <a:p>
            <a:pPr marL="0" indent="0" algn="just"/>
            <a:endParaRPr lang="en-GB" sz="2300" dirty="0">
              <a:solidFill>
                <a:schemeClr val="bg2"/>
              </a:solidFill>
            </a:endParaRPr>
          </a:p>
          <a:p>
            <a:pPr marL="0" indent="0" algn="just"/>
            <a:r>
              <a:rPr lang="en-GB" sz="2300" b="1" dirty="0">
                <a:solidFill>
                  <a:schemeClr val="bg2"/>
                </a:solidFill>
              </a:rPr>
              <a:t>Network analysis</a:t>
            </a:r>
            <a:r>
              <a:rPr lang="en-GB" sz="2300" dirty="0">
                <a:solidFill>
                  <a:schemeClr val="bg2"/>
                </a:solidFill>
              </a:rPr>
              <a:t>. Characterize relationships among nodes in a graph or a network, understand the communities, the influence of nodes on the others, understand how information travels in the network. Example: identify key opinion leaders in a social network, identify the information flows in a large company</a:t>
            </a:r>
          </a:p>
          <a:p>
            <a:pPr marL="0" indent="0" algn="just"/>
            <a:endParaRPr lang="en-GB" sz="2300" dirty="0">
              <a:solidFill>
                <a:schemeClr val="bg2"/>
              </a:solidFill>
            </a:endParaRPr>
          </a:p>
          <a:p>
            <a:pPr marL="0" indent="0" algn="just"/>
            <a:r>
              <a:rPr lang="en-GB" sz="2300" b="1" dirty="0">
                <a:solidFill>
                  <a:schemeClr val="bg2"/>
                </a:solidFill>
              </a:rPr>
              <a:t>Predictive modelling</a:t>
            </a:r>
            <a:r>
              <a:rPr lang="en-GB" sz="2300" dirty="0">
                <a:solidFill>
                  <a:schemeClr val="bg2"/>
                </a:solidFill>
              </a:rPr>
              <a:t>. Use of a mathematical model to predict an outcome, e.g., regression, classification, etc. Example. Predict the probability that a customer will churn.</a:t>
            </a:r>
            <a:endParaRPr lang="en-GB" sz="1800" dirty="0">
              <a:solidFill>
                <a:schemeClr val="bg2"/>
              </a:solidFill>
            </a:endParaRPr>
          </a:p>
        </p:txBody>
      </p:sp>
    </p:spTree>
    <p:extLst>
      <p:ext uri="{BB962C8B-B14F-4D97-AF65-F5344CB8AC3E}">
        <p14:creationId xmlns:p14="http://schemas.microsoft.com/office/powerpoint/2010/main" val="10863463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3225084" y="647189"/>
            <a:ext cx="2845830" cy="777751"/>
          </a:xfrm>
          <a:prstGeom prst="rect">
            <a:avLst/>
          </a:prstGeom>
        </p:spPr>
        <p:txBody>
          <a:bodyPr spcFirstLastPara="1" wrap="square" lIns="91425" tIns="91425" rIns="91425" bIns="91425" anchor="t" anchorCtr="0">
            <a:normAutofit/>
          </a:bodyPr>
          <a:lstStyle/>
          <a:p>
            <a:pPr marL="0" indent="0"/>
            <a:r>
              <a:rPr lang="en-GB" sz="3600" dirty="0"/>
              <a:t>Main Fields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b="1" dirty="0">
                <a:solidFill>
                  <a:schemeClr val="bg2"/>
                </a:solidFill>
              </a:rPr>
              <a:t>Supervised learning</a:t>
            </a:r>
            <a:r>
              <a:rPr lang="en-GB" sz="2300" dirty="0">
                <a:solidFill>
                  <a:schemeClr val="bg2"/>
                </a:solidFill>
              </a:rPr>
              <a:t>. Machine learning techniques that infer a function or a relationship from a set of training data. Examples: classification, regression</a:t>
            </a:r>
          </a:p>
          <a:p>
            <a:pPr marL="0" indent="0" algn="just"/>
            <a:endParaRPr lang="en-GB" sz="2300" dirty="0">
              <a:solidFill>
                <a:schemeClr val="bg2"/>
              </a:solidFill>
            </a:endParaRPr>
          </a:p>
          <a:p>
            <a:pPr marL="0" indent="0" algn="just"/>
            <a:r>
              <a:rPr lang="en-GB" sz="2300" b="1" dirty="0">
                <a:solidFill>
                  <a:schemeClr val="bg2"/>
                </a:solidFill>
              </a:rPr>
              <a:t>Unsupervised learning</a:t>
            </a:r>
            <a:r>
              <a:rPr lang="en-GB" sz="2300" dirty="0">
                <a:solidFill>
                  <a:schemeClr val="bg2"/>
                </a:solidFill>
              </a:rPr>
              <a:t>. Machine learning techniques that finds structure in unlabelled data. Example: clustering is a part of unsupervised learning</a:t>
            </a:r>
          </a:p>
          <a:p>
            <a:pPr marL="0" indent="0" algn="just"/>
            <a:endParaRPr lang="en-GB" sz="2300" dirty="0">
              <a:solidFill>
                <a:schemeClr val="bg2"/>
              </a:solidFill>
            </a:endParaRPr>
          </a:p>
          <a:p>
            <a:pPr marL="0" indent="0" algn="just"/>
            <a:r>
              <a:rPr lang="en-GB" sz="2300" b="1" dirty="0">
                <a:solidFill>
                  <a:schemeClr val="bg2"/>
                </a:solidFill>
              </a:rPr>
              <a:t>Visualization</a:t>
            </a:r>
            <a:r>
              <a:rPr lang="en-GB" sz="2300" dirty="0">
                <a:solidFill>
                  <a:schemeClr val="bg2"/>
                </a:solidFill>
              </a:rPr>
              <a:t>. Techniques used for representation of data by creating images, diagrams, animations, in order to communicate, understand, explore and improve understanding of data.</a:t>
            </a:r>
            <a:endParaRPr lang="en-GB" sz="1800" dirty="0">
              <a:solidFill>
                <a:schemeClr val="bg2"/>
              </a:solidFill>
            </a:endParaRPr>
          </a:p>
        </p:txBody>
      </p:sp>
    </p:spTree>
    <p:extLst>
      <p:ext uri="{BB962C8B-B14F-4D97-AF65-F5344CB8AC3E}">
        <p14:creationId xmlns:p14="http://schemas.microsoft.com/office/powerpoint/2010/main" val="49919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803758" y="647189"/>
            <a:ext cx="3688482" cy="777751"/>
          </a:xfrm>
          <a:prstGeom prst="rect">
            <a:avLst/>
          </a:prstGeom>
        </p:spPr>
        <p:txBody>
          <a:bodyPr spcFirstLastPara="1" wrap="square" lIns="91425" tIns="91425" rIns="91425" bIns="91425" anchor="t" anchorCtr="0">
            <a:normAutofit fontScale="90000"/>
          </a:bodyPr>
          <a:lstStyle/>
          <a:p>
            <a:pPr marL="0" indent="0"/>
            <a:r>
              <a:rPr lang="en-GB" sz="3600" dirty="0"/>
              <a:t>Machine Learning</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300" b="1" dirty="0">
                <a:solidFill>
                  <a:schemeClr val="bg2"/>
                </a:solidFill>
              </a:rPr>
              <a:t>Labels</a:t>
            </a:r>
            <a:r>
              <a:rPr lang="en-GB" sz="2300" dirty="0">
                <a:solidFill>
                  <a:schemeClr val="bg2"/>
                </a:solidFill>
              </a:rPr>
              <a:t>. Characteristics / categories of interest in points of data. This is the information one wants to predict in supervised learning.</a:t>
            </a:r>
          </a:p>
          <a:p>
            <a:pPr marL="0" indent="0" algn="just"/>
            <a:endParaRPr lang="en-GB" sz="2300" dirty="0">
              <a:solidFill>
                <a:schemeClr val="bg2"/>
              </a:solidFill>
            </a:endParaRPr>
          </a:p>
          <a:p>
            <a:pPr marL="0" indent="0" algn="just"/>
            <a:r>
              <a:rPr lang="en-GB" sz="2300" b="1" dirty="0">
                <a:solidFill>
                  <a:schemeClr val="bg2"/>
                </a:solidFill>
              </a:rPr>
              <a:t>Features</a:t>
            </a:r>
            <a:r>
              <a:rPr lang="en-GB" sz="2300" dirty="0">
                <a:solidFill>
                  <a:schemeClr val="bg2"/>
                </a:solidFill>
              </a:rPr>
              <a:t>. A set of information about a point of data (a customer, a company, a country, etc.)</a:t>
            </a:r>
          </a:p>
          <a:p>
            <a:pPr marL="0" indent="0" algn="just"/>
            <a:endParaRPr lang="en-GB" sz="2300" dirty="0">
              <a:solidFill>
                <a:schemeClr val="bg2"/>
              </a:solidFill>
            </a:endParaRPr>
          </a:p>
          <a:p>
            <a:pPr marL="0" indent="0" algn="just"/>
            <a:r>
              <a:rPr lang="en-GB" sz="2300" b="1" dirty="0">
                <a:solidFill>
                  <a:schemeClr val="bg2"/>
                </a:solidFill>
              </a:rPr>
              <a:t>Clustering</a:t>
            </a:r>
            <a:r>
              <a:rPr lang="en-GB" sz="2300" dirty="0">
                <a:solidFill>
                  <a:schemeClr val="bg2"/>
                </a:solidFill>
              </a:rPr>
              <a:t>. Algorithms used in unsupervised learning to assign a group to each data point. Groups are called clusters. Example: customer segmentation in an e-commerce platform</a:t>
            </a:r>
          </a:p>
          <a:p>
            <a:pPr marL="0" indent="0" algn="just"/>
            <a:endParaRPr lang="en-GB" sz="2300" dirty="0">
              <a:solidFill>
                <a:schemeClr val="bg2"/>
              </a:solidFill>
            </a:endParaRPr>
          </a:p>
          <a:p>
            <a:pPr marL="0" indent="0" algn="just"/>
            <a:r>
              <a:rPr lang="en-GB" sz="2300" b="1" dirty="0">
                <a:solidFill>
                  <a:schemeClr val="bg2"/>
                </a:solidFill>
              </a:rPr>
              <a:t>Classification</a:t>
            </a:r>
            <a:r>
              <a:rPr lang="en-GB" sz="2300" dirty="0">
                <a:solidFill>
                  <a:schemeClr val="bg2"/>
                </a:solidFill>
              </a:rPr>
              <a:t>. Algorithms used in supervised learning to predict the labels of data points. It relies on the training of a model or algorithm using labelled data. Keywords: Logistic Regression, SVM, CART, Boosting, etc.</a:t>
            </a:r>
          </a:p>
          <a:p>
            <a:pPr marL="0" indent="0" algn="just"/>
            <a:endParaRPr lang="en-GB" sz="2300" dirty="0">
              <a:solidFill>
                <a:schemeClr val="bg2"/>
              </a:solidFill>
            </a:endParaRPr>
          </a:p>
          <a:p>
            <a:pPr marL="0" indent="0" algn="just"/>
            <a:r>
              <a:rPr lang="en-GB" sz="2300" b="1" dirty="0">
                <a:solidFill>
                  <a:schemeClr val="bg2"/>
                </a:solidFill>
              </a:rPr>
              <a:t>Feature selection</a:t>
            </a:r>
            <a:r>
              <a:rPr lang="en-GB" sz="2300" dirty="0">
                <a:solidFill>
                  <a:schemeClr val="bg2"/>
                </a:solidFill>
              </a:rPr>
              <a:t>. Algorithms in machine learning that select features that best explain an outcome. Example. In biology, find the genetic Informations that best explains a patient’s response to a drug.</a:t>
            </a:r>
            <a:endParaRPr lang="en-GB" sz="1800" dirty="0">
              <a:solidFill>
                <a:schemeClr val="bg2"/>
              </a:solidFill>
            </a:endParaRPr>
          </a:p>
        </p:txBody>
      </p:sp>
    </p:spTree>
    <p:extLst>
      <p:ext uri="{BB962C8B-B14F-4D97-AF65-F5344CB8AC3E}">
        <p14:creationId xmlns:p14="http://schemas.microsoft.com/office/powerpoint/2010/main" val="3232544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217018" y="647189"/>
            <a:ext cx="4861962" cy="777751"/>
          </a:xfrm>
          <a:prstGeom prst="rect">
            <a:avLst/>
          </a:prstGeom>
        </p:spPr>
        <p:txBody>
          <a:bodyPr spcFirstLastPara="1" wrap="square" lIns="91425" tIns="91425" rIns="91425" bIns="91425" anchor="t" anchorCtr="0">
            <a:normAutofit fontScale="90000"/>
          </a:bodyPr>
          <a:lstStyle/>
          <a:p>
            <a:pPr marL="0" indent="0"/>
            <a:r>
              <a:rPr lang="en-GB" sz="3600" dirty="0"/>
              <a:t>Mathematical Concepts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Generalization</a:t>
            </a:r>
            <a:r>
              <a:rPr lang="en-GB" sz="2000" dirty="0">
                <a:solidFill>
                  <a:schemeClr val="bg2"/>
                </a:solidFill>
              </a:rPr>
              <a:t>. Ability of a predictive algorithm to generalize give good predictive results on a sample different than to one used to train the algorithm.</a:t>
            </a:r>
          </a:p>
          <a:p>
            <a:pPr marL="0" indent="0" algn="just"/>
            <a:endParaRPr lang="en-GB" sz="2000" dirty="0">
              <a:solidFill>
                <a:schemeClr val="bg2"/>
              </a:solidFill>
            </a:endParaRPr>
          </a:p>
          <a:p>
            <a:pPr marL="0" indent="0" algn="just"/>
            <a:r>
              <a:rPr lang="en-GB" sz="2000" b="1" dirty="0">
                <a:solidFill>
                  <a:schemeClr val="bg2"/>
                </a:solidFill>
              </a:rPr>
              <a:t>Parameters</a:t>
            </a:r>
            <a:r>
              <a:rPr lang="en-GB" sz="2000" dirty="0">
                <a:solidFill>
                  <a:schemeClr val="bg2"/>
                </a:solidFill>
              </a:rPr>
              <a:t>. A set of coefficients (vectors, matrices), that specifies a model. Example: the mean and standard deviation of a Gaussian distribution</a:t>
            </a:r>
          </a:p>
          <a:p>
            <a:pPr marL="0" indent="0" algn="just"/>
            <a:endParaRPr lang="en-GB" sz="2000" dirty="0">
              <a:solidFill>
                <a:schemeClr val="bg2"/>
              </a:solidFill>
            </a:endParaRPr>
          </a:p>
          <a:p>
            <a:pPr marL="0" indent="0" algn="just"/>
            <a:r>
              <a:rPr lang="en-GB" sz="2000" b="1" dirty="0">
                <a:solidFill>
                  <a:schemeClr val="bg2"/>
                </a:solidFill>
              </a:rPr>
              <a:t>Statistical model</a:t>
            </a:r>
            <a:r>
              <a:rPr lang="en-GB" sz="2000" dirty="0">
                <a:solidFill>
                  <a:schemeClr val="bg2"/>
                </a:solidFill>
              </a:rPr>
              <a:t>. A mathematical formulation that attempts to explain how data is generated. Example: data is generated by a multivariate Gaussian distribution</a:t>
            </a:r>
          </a:p>
          <a:p>
            <a:pPr marL="0" indent="0" algn="just"/>
            <a:endParaRPr lang="en-GB" sz="2000" dirty="0">
              <a:solidFill>
                <a:schemeClr val="bg2"/>
              </a:solidFill>
            </a:endParaRPr>
          </a:p>
          <a:p>
            <a:pPr marL="0" indent="0" algn="just"/>
            <a:r>
              <a:rPr lang="en-GB" sz="2000" b="1" dirty="0">
                <a:solidFill>
                  <a:schemeClr val="bg2"/>
                </a:solidFill>
              </a:rPr>
              <a:t>Likelihood</a:t>
            </a:r>
            <a:r>
              <a:rPr lang="en-GB" sz="2000" dirty="0">
                <a:solidFill>
                  <a:schemeClr val="bg2"/>
                </a:solidFill>
              </a:rPr>
              <a:t>. The probability that data is generated by a model for some parameters choice</a:t>
            </a:r>
            <a:endParaRPr lang="en-GB" dirty="0">
              <a:solidFill>
                <a:schemeClr val="bg2"/>
              </a:solidFill>
            </a:endParaRPr>
          </a:p>
        </p:txBody>
      </p:sp>
    </p:spTree>
    <p:extLst>
      <p:ext uri="{BB962C8B-B14F-4D97-AF65-F5344CB8AC3E}">
        <p14:creationId xmlns:p14="http://schemas.microsoft.com/office/powerpoint/2010/main" val="1168353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209398" y="647189"/>
            <a:ext cx="4877202" cy="777751"/>
          </a:xfrm>
          <a:prstGeom prst="rect">
            <a:avLst/>
          </a:prstGeom>
        </p:spPr>
        <p:txBody>
          <a:bodyPr spcFirstLastPara="1" wrap="square" lIns="91425" tIns="91425" rIns="91425" bIns="91425" anchor="t" anchorCtr="0">
            <a:normAutofit fontScale="90000"/>
          </a:bodyPr>
          <a:lstStyle/>
          <a:p>
            <a:pPr marL="0" indent="0"/>
            <a:r>
              <a:rPr lang="en-GB" sz="3600" dirty="0"/>
              <a:t>Mathematical Concepts</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Optimization</a:t>
            </a:r>
            <a:r>
              <a:rPr lang="en-GB" sz="2000" dirty="0">
                <a:solidFill>
                  <a:schemeClr val="bg2"/>
                </a:solidFill>
              </a:rPr>
              <a:t>. Study and design of numerical algorithms used to (but not only) minimize or maximize functions. Example: optimization of a likelihood is called the training step in machine learning.</a:t>
            </a:r>
          </a:p>
          <a:p>
            <a:pPr marL="0" indent="0" algn="just"/>
            <a:endParaRPr lang="en-GB" sz="2000" dirty="0">
              <a:solidFill>
                <a:schemeClr val="bg2"/>
              </a:solidFill>
            </a:endParaRPr>
          </a:p>
          <a:p>
            <a:pPr marL="0" indent="0" algn="just"/>
            <a:r>
              <a:rPr lang="en-GB" sz="2000" b="1" dirty="0">
                <a:solidFill>
                  <a:schemeClr val="bg2"/>
                </a:solidFill>
              </a:rPr>
              <a:t>Goodness-of-fit</a:t>
            </a:r>
            <a:r>
              <a:rPr lang="en-GB" sz="2000" dirty="0">
                <a:solidFill>
                  <a:schemeClr val="bg2"/>
                </a:solidFill>
              </a:rPr>
              <a:t>. A quantity that assesses the closeness of a (trained) model to data. Example. The least-squares error for linear regression.</a:t>
            </a:r>
          </a:p>
          <a:p>
            <a:pPr marL="0" indent="0" algn="just"/>
            <a:endParaRPr lang="en-GB" sz="2000" dirty="0">
              <a:solidFill>
                <a:schemeClr val="bg2"/>
              </a:solidFill>
            </a:endParaRPr>
          </a:p>
          <a:p>
            <a:pPr marL="0" indent="0" algn="just"/>
            <a:r>
              <a:rPr lang="en-GB" sz="2000" b="1" dirty="0">
                <a:solidFill>
                  <a:schemeClr val="bg2"/>
                </a:solidFill>
              </a:rPr>
              <a:t>Over-fitting</a:t>
            </a:r>
            <a:r>
              <a:rPr lang="en-GB" sz="2000" dirty="0">
                <a:solidFill>
                  <a:schemeClr val="bg2"/>
                </a:solidFill>
              </a:rPr>
              <a:t>. Something that must be avoided to have a good predictive performance on new data.</a:t>
            </a:r>
          </a:p>
          <a:p>
            <a:pPr marL="0" indent="0" algn="just"/>
            <a:endParaRPr lang="en-GB" sz="2000" dirty="0">
              <a:solidFill>
                <a:schemeClr val="bg2"/>
              </a:solidFill>
            </a:endParaRPr>
          </a:p>
          <a:p>
            <a:pPr marL="0" indent="0" algn="just"/>
            <a:r>
              <a:rPr lang="en-GB" sz="2000" b="1" dirty="0">
                <a:solidFill>
                  <a:schemeClr val="bg2"/>
                </a:solidFill>
              </a:rPr>
              <a:t>Cross-validation</a:t>
            </a:r>
            <a:r>
              <a:rPr lang="en-GB" sz="2000" dirty="0">
                <a:solidFill>
                  <a:schemeClr val="bg2"/>
                </a:solidFill>
              </a:rPr>
              <a:t>. Splitting of data into several subsets. A model is trained on a subset and tested on another, to check its goodness-of-fit both on data used for training, but on new data as well.</a:t>
            </a:r>
            <a:endParaRPr lang="en-GB" dirty="0">
              <a:solidFill>
                <a:schemeClr val="bg2"/>
              </a:solidFill>
            </a:endParaRPr>
          </a:p>
        </p:txBody>
      </p:sp>
    </p:spTree>
    <p:extLst>
      <p:ext uri="{BB962C8B-B14F-4D97-AF65-F5344CB8AC3E}">
        <p14:creationId xmlns:p14="http://schemas.microsoft.com/office/powerpoint/2010/main" val="33753944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Structured data</a:t>
            </a:r>
            <a:r>
              <a:rPr lang="en-GB" sz="2000" dirty="0">
                <a:solidFill>
                  <a:schemeClr val="bg2"/>
                </a:solidFill>
              </a:rPr>
              <a:t>. Data structured in fixed fields. Example: relational databases or excel spreadsheets.</a:t>
            </a:r>
          </a:p>
          <a:p>
            <a:pPr marL="0" indent="0" algn="just"/>
            <a:endParaRPr lang="en-GB" sz="2000" dirty="0">
              <a:solidFill>
                <a:schemeClr val="bg2"/>
              </a:solidFill>
            </a:endParaRPr>
          </a:p>
          <a:p>
            <a:pPr marL="0" indent="0" algn="just"/>
            <a:r>
              <a:rPr lang="en-GB" sz="2000" b="1" dirty="0">
                <a:solidFill>
                  <a:schemeClr val="bg2"/>
                </a:solidFill>
              </a:rPr>
              <a:t>Semi-structured data</a:t>
            </a:r>
            <a:r>
              <a:rPr lang="en-GB" sz="2000" dirty="0">
                <a:solidFill>
                  <a:schemeClr val="bg2"/>
                </a:solidFill>
              </a:rPr>
              <a:t>. Data not structured in fixed fields but contain markers to separate data elements. Example: XML or HTML-tagged text.</a:t>
            </a:r>
          </a:p>
          <a:p>
            <a:pPr marL="0" indent="0" algn="just"/>
            <a:endParaRPr lang="en-GB" sz="2000" dirty="0">
              <a:solidFill>
                <a:schemeClr val="bg2"/>
              </a:solidFill>
            </a:endParaRPr>
          </a:p>
          <a:p>
            <a:pPr marL="0" indent="0" algn="just"/>
            <a:r>
              <a:rPr lang="en-GB" sz="2000" b="1" dirty="0">
                <a:solidFill>
                  <a:schemeClr val="bg2"/>
                </a:solidFill>
              </a:rPr>
              <a:t>Unstructured data</a:t>
            </a:r>
            <a:r>
              <a:rPr lang="en-GB" sz="2000" dirty="0">
                <a:solidFill>
                  <a:schemeClr val="bg2"/>
                </a:solidFill>
              </a:rPr>
              <a:t>. Data not structured in fixed fields. Example: books, articles, body of e-mail messages, audio, image and video data, etc.</a:t>
            </a:r>
          </a:p>
          <a:p>
            <a:pPr marL="0" indent="0" algn="just"/>
            <a:endParaRPr lang="en-GB" sz="2000" dirty="0">
              <a:solidFill>
                <a:schemeClr val="bg2"/>
              </a:solidFill>
            </a:endParaRPr>
          </a:p>
          <a:p>
            <a:pPr marL="0" indent="0" algn="just"/>
            <a:r>
              <a:rPr lang="en-GB" sz="2000" b="1" dirty="0">
                <a:solidFill>
                  <a:schemeClr val="bg2"/>
                </a:solidFill>
              </a:rPr>
              <a:t>Metadata</a:t>
            </a:r>
            <a:r>
              <a:rPr lang="en-GB" sz="2000" dirty="0">
                <a:solidFill>
                  <a:schemeClr val="bg2"/>
                </a:solidFill>
              </a:rPr>
              <a:t>. Data that describes the content and context of data: creation, purpose, time and date, author, etc.</a:t>
            </a:r>
            <a:endParaRPr lang="en-GB" dirty="0">
              <a:solidFill>
                <a:schemeClr val="bg2"/>
              </a:solidFill>
            </a:endParaRPr>
          </a:p>
        </p:txBody>
      </p:sp>
      <p:sp>
        <p:nvSpPr>
          <p:cNvPr id="5" name="Google Shape;95;p14">
            <a:extLst>
              <a:ext uri="{FF2B5EF4-FFF2-40B4-BE49-F238E27FC236}">
                <a16:creationId xmlns:a16="http://schemas.microsoft.com/office/drawing/2014/main" id="{CF03255A-D986-3AB5-041B-0873D2ED9CEA}"/>
              </a:ext>
            </a:extLst>
          </p:cNvPr>
          <p:cNvSpPr txBox="1">
            <a:spLocks noGrp="1"/>
          </p:cNvSpPr>
          <p:nvPr>
            <p:ph type="ctrTitle"/>
          </p:nvPr>
        </p:nvSpPr>
        <p:spPr>
          <a:xfrm>
            <a:off x="2864718" y="647189"/>
            <a:ext cx="3566562" cy="777751"/>
          </a:xfrm>
          <a:prstGeom prst="rect">
            <a:avLst/>
          </a:prstGeom>
        </p:spPr>
        <p:txBody>
          <a:bodyPr spcFirstLastPara="1" wrap="square" lIns="91425" tIns="91425" rIns="91425" bIns="91425" anchor="t" anchorCtr="0">
            <a:normAutofit fontScale="90000"/>
          </a:bodyPr>
          <a:lstStyle/>
          <a:p>
            <a:pPr marL="0" indent="0"/>
            <a:r>
              <a:rPr lang="en-GB" sz="3600" dirty="0"/>
              <a:t>Data Engineering</a:t>
            </a:r>
            <a:endParaRPr sz="3600" dirty="0"/>
          </a:p>
        </p:txBody>
      </p:sp>
    </p:spTree>
    <p:extLst>
      <p:ext uri="{BB962C8B-B14F-4D97-AF65-F5344CB8AC3E}">
        <p14:creationId xmlns:p14="http://schemas.microsoft.com/office/powerpoint/2010/main" val="737686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2864718" y="647189"/>
            <a:ext cx="3566562" cy="777751"/>
          </a:xfrm>
          <a:prstGeom prst="rect">
            <a:avLst/>
          </a:prstGeom>
        </p:spPr>
        <p:txBody>
          <a:bodyPr spcFirstLastPara="1" wrap="square" lIns="91425" tIns="91425" rIns="91425" bIns="91425" anchor="t" anchorCtr="0">
            <a:normAutofit fontScale="90000"/>
          </a:bodyPr>
          <a:lstStyle/>
          <a:p>
            <a:pPr marL="0" indent="0"/>
            <a:r>
              <a:rPr lang="en-GB" sz="3600" dirty="0"/>
              <a:t>Data Engineering</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1691238" y="1790700"/>
            <a:ext cx="5913522" cy="34956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Data fusion and data integration</a:t>
            </a:r>
            <a:r>
              <a:rPr lang="en-GB" sz="2000" dirty="0">
                <a:solidFill>
                  <a:schemeClr val="bg2"/>
                </a:solidFill>
              </a:rPr>
              <a:t>. Set of techniques that integrate and analyse data from multiple sources, instead of analysing single sources of data. Example: combine analysis of social network data with NLP and real-time sales data, to assess the effect of a marketing campaign on customer sentiment and purchases</a:t>
            </a:r>
            <a:endParaRPr lang="en-GB" dirty="0">
              <a:solidFill>
                <a:schemeClr val="bg2"/>
              </a:solidFill>
            </a:endParaRPr>
          </a:p>
        </p:txBody>
      </p:sp>
    </p:spTree>
    <p:extLst>
      <p:ext uri="{BB962C8B-B14F-4D97-AF65-F5344CB8AC3E}">
        <p14:creationId xmlns:p14="http://schemas.microsoft.com/office/powerpoint/2010/main" val="2577377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1659670" y="647189"/>
            <a:ext cx="6348950" cy="777751"/>
          </a:xfrm>
          <a:prstGeom prst="rect">
            <a:avLst/>
          </a:prstGeom>
        </p:spPr>
        <p:txBody>
          <a:bodyPr spcFirstLastPara="1" wrap="square" lIns="91425" tIns="91425" rIns="91425" bIns="91425" anchor="t" anchorCtr="0">
            <a:normAutofit fontScale="90000"/>
          </a:bodyPr>
          <a:lstStyle/>
          <a:p>
            <a:pPr marL="0" indent="0"/>
            <a:r>
              <a:rPr lang="en-GB" sz="3600" dirty="0"/>
              <a:t>Databases and Data Processing</a:t>
            </a:r>
            <a:endParaRPr sz="3600" dirty="0"/>
          </a:p>
        </p:txBody>
      </p:sp>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49567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Cloud computing</a:t>
            </a:r>
            <a:r>
              <a:rPr lang="en-GB" sz="2000" dirty="0">
                <a:solidFill>
                  <a:schemeClr val="bg2"/>
                </a:solidFill>
              </a:rPr>
              <a:t>. A computing paradigm where computing resources are configured as a distributed system, which provides a service through a network.</a:t>
            </a:r>
          </a:p>
          <a:p>
            <a:pPr marL="0" indent="0" algn="just"/>
            <a:endParaRPr lang="en-GB" sz="2000" dirty="0">
              <a:solidFill>
                <a:schemeClr val="bg2"/>
              </a:solidFill>
            </a:endParaRPr>
          </a:p>
          <a:p>
            <a:pPr marL="0" indent="0" algn="just"/>
            <a:r>
              <a:rPr lang="en-GB" sz="2000" b="1" dirty="0">
                <a:solidFill>
                  <a:schemeClr val="bg2"/>
                </a:solidFill>
              </a:rPr>
              <a:t>Distributed system</a:t>
            </a:r>
            <a:r>
              <a:rPr lang="en-GB" sz="2000" dirty="0">
                <a:solidFill>
                  <a:schemeClr val="bg2"/>
                </a:solidFill>
              </a:rPr>
              <a:t>. Several computers, communicating through a network, used to solve a common storing or computational problem. Aim is higher performance at a lower cost, higher reliability and scalability.</a:t>
            </a:r>
          </a:p>
          <a:p>
            <a:pPr marL="0" indent="0" algn="just"/>
            <a:endParaRPr lang="en-GB" sz="2000" dirty="0">
              <a:solidFill>
                <a:schemeClr val="bg2"/>
              </a:solidFill>
            </a:endParaRPr>
          </a:p>
          <a:p>
            <a:pPr marL="0" indent="0" algn="just"/>
            <a:r>
              <a:rPr lang="en-GB" sz="2000" b="1" dirty="0">
                <a:solidFill>
                  <a:schemeClr val="bg2"/>
                </a:solidFill>
              </a:rPr>
              <a:t>Relational database</a:t>
            </a:r>
            <a:r>
              <a:rPr lang="en-GB" sz="2000" dirty="0">
                <a:solidFill>
                  <a:schemeClr val="bg2"/>
                </a:solidFill>
              </a:rPr>
              <a:t>. A database consisting of collections of tables (relations), namely data are stored in rows and columns. SQL is the most widely used language for managing relational databases.</a:t>
            </a:r>
          </a:p>
          <a:p>
            <a:pPr marL="0" indent="0" algn="just"/>
            <a:endParaRPr lang="en-GB" sz="2000" dirty="0">
              <a:solidFill>
                <a:schemeClr val="bg2"/>
              </a:solidFill>
            </a:endParaRPr>
          </a:p>
          <a:p>
            <a:pPr marL="0" indent="0" algn="just"/>
            <a:r>
              <a:rPr lang="en-GB" sz="2000" b="1" dirty="0">
                <a:solidFill>
                  <a:schemeClr val="bg2"/>
                </a:solidFill>
              </a:rPr>
              <a:t>Non-relational database</a:t>
            </a:r>
            <a:r>
              <a:rPr lang="en-GB" sz="2000" dirty="0">
                <a:solidFill>
                  <a:schemeClr val="bg2"/>
                </a:solidFill>
              </a:rPr>
              <a:t>. A database that does not store data in tables (rows and columns).</a:t>
            </a:r>
            <a:endParaRPr lang="en-GB" dirty="0">
              <a:solidFill>
                <a:schemeClr val="bg2"/>
              </a:solidFill>
            </a:endParaRPr>
          </a:p>
        </p:txBody>
      </p:sp>
    </p:spTree>
    <p:extLst>
      <p:ext uri="{BB962C8B-B14F-4D97-AF65-F5344CB8AC3E}">
        <p14:creationId xmlns:p14="http://schemas.microsoft.com/office/powerpoint/2010/main" val="21891098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33756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SQL</a:t>
            </a:r>
            <a:r>
              <a:rPr lang="en-GB" sz="2000" dirty="0">
                <a:solidFill>
                  <a:schemeClr val="bg2"/>
                </a:solidFill>
              </a:rPr>
              <a:t>. Acronym for Structured Query Language. It is a computer language designed for managing data in relational databases. Example. insert, query, update, delete data, manage database structures, and control access to data in the database.</a:t>
            </a:r>
          </a:p>
          <a:p>
            <a:pPr marL="0" indent="0" algn="just"/>
            <a:endParaRPr lang="en-GB" sz="2000" b="1" dirty="0">
              <a:solidFill>
                <a:schemeClr val="bg2"/>
              </a:solidFill>
            </a:endParaRPr>
          </a:p>
          <a:p>
            <a:pPr marL="0" indent="0" algn="just"/>
            <a:r>
              <a:rPr lang="en-GB" sz="2000" b="1" dirty="0">
                <a:solidFill>
                  <a:schemeClr val="bg2"/>
                </a:solidFill>
              </a:rPr>
              <a:t>NoSQL</a:t>
            </a:r>
            <a:r>
              <a:rPr lang="en-GB" sz="2000" dirty="0">
                <a:solidFill>
                  <a:schemeClr val="bg2"/>
                </a:solidFill>
              </a:rPr>
              <a:t>. A group of database management systems. Data is not stored in tables like in Relational database. It does not rely on the mathematical relationship between tables. It gives a way of storing and retrieving unstructured data quickly.</a:t>
            </a:r>
          </a:p>
          <a:p>
            <a:pPr marL="0" indent="0" algn="just"/>
            <a:endParaRPr lang="en-GB" sz="2000" b="1" dirty="0">
              <a:solidFill>
                <a:schemeClr val="bg2"/>
              </a:solidFill>
            </a:endParaRPr>
          </a:p>
          <a:p>
            <a:pPr marL="0" indent="0" algn="just"/>
            <a:r>
              <a:rPr lang="en-GB" sz="2000" b="1" dirty="0">
                <a:solidFill>
                  <a:schemeClr val="bg2"/>
                </a:solidFill>
              </a:rPr>
              <a:t>Hbase</a:t>
            </a:r>
            <a:r>
              <a:rPr lang="en-GB" sz="2000" dirty="0">
                <a:solidFill>
                  <a:schemeClr val="bg2"/>
                </a:solidFill>
              </a:rPr>
              <a:t>. A distributed, non-relational database. It is managed as a project of the Apache Software foundation and a part of Hadoop.</a:t>
            </a:r>
            <a:endParaRPr lang="en-GB" dirty="0">
              <a:solidFill>
                <a:schemeClr val="bg2"/>
              </a:solidFill>
            </a:endParaRPr>
          </a:p>
        </p:txBody>
      </p:sp>
      <p:sp>
        <p:nvSpPr>
          <p:cNvPr id="5" name="Google Shape;95;p14">
            <a:extLst>
              <a:ext uri="{FF2B5EF4-FFF2-40B4-BE49-F238E27FC236}">
                <a16:creationId xmlns:a16="http://schemas.microsoft.com/office/drawing/2014/main" id="{15489829-3DC5-2671-0D84-27FC48F5B61A}"/>
              </a:ext>
            </a:extLst>
          </p:cNvPr>
          <p:cNvSpPr txBox="1">
            <a:spLocks/>
          </p:cNvSpPr>
          <p:nvPr/>
        </p:nvSpPr>
        <p:spPr>
          <a:xfrm>
            <a:off x="1659670" y="647189"/>
            <a:ext cx="6348950" cy="777751"/>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GB" sz="3600"/>
              <a:t>Databases and Data Processing</a:t>
            </a:r>
            <a:endParaRPr lang="en-GB" sz="3600" dirty="0"/>
          </a:p>
        </p:txBody>
      </p:sp>
    </p:spTree>
    <p:extLst>
      <p:ext uri="{BB962C8B-B14F-4D97-AF65-F5344CB8AC3E}">
        <p14:creationId xmlns:p14="http://schemas.microsoft.com/office/powerpoint/2010/main" val="26049328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a:spLocks noGrp="1"/>
          </p:cNvSpPr>
          <p:nvPr>
            <p:ph type="subTitle" idx="1"/>
          </p:nvPr>
        </p:nvSpPr>
        <p:spPr>
          <a:xfrm>
            <a:off x="1545371" y="0"/>
            <a:ext cx="6205257" cy="49348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900" dirty="0"/>
              <a:t>Vocabulary of Data Science</a:t>
            </a:r>
            <a:endParaRPr sz="1900" dirty="0"/>
          </a:p>
        </p:txBody>
      </p:sp>
      <p:sp>
        <p:nvSpPr>
          <p:cNvPr id="2" name="Google Shape;98;p14">
            <a:extLst>
              <a:ext uri="{FF2B5EF4-FFF2-40B4-BE49-F238E27FC236}">
                <a16:creationId xmlns:a16="http://schemas.microsoft.com/office/drawing/2014/main" id="{067DD56B-0C82-1188-6143-5699EEE06D80}"/>
              </a:ext>
            </a:extLst>
          </p:cNvPr>
          <p:cNvSpPr txBox="1">
            <a:spLocks/>
          </p:cNvSpPr>
          <p:nvPr/>
        </p:nvSpPr>
        <p:spPr>
          <a:xfrm>
            <a:off x="514239" y="1424940"/>
            <a:ext cx="8267520" cy="35052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000" b="1" dirty="0">
                <a:solidFill>
                  <a:schemeClr val="bg2"/>
                </a:solidFill>
              </a:rPr>
              <a:t>Hadoop</a:t>
            </a:r>
            <a:r>
              <a:rPr lang="en-GB" sz="2000" dirty="0">
                <a:solidFill>
                  <a:schemeClr val="bg2"/>
                </a:solidFill>
              </a:rPr>
              <a:t>. A framework that supports large scale data processing by allowing the decomposition of large tasks into smaller tasks, that are executed in parallel, on independently slices of the data and then finally merged to answer to the task.</a:t>
            </a:r>
          </a:p>
          <a:p>
            <a:pPr marL="0" indent="0" algn="just"/>
            <a:endParaRPr lang="en-GB" sz="2000" b="1" dirty="0">
              <a:solidFill>
                <a:schemeClr val="bg2"/>
              </a:solidFill>
            </a:endParaRPr>
          </a:p>
          <a:p>
            <a:pPr marL="0" indent="0" algn="just"/>
            <a:r>
              <a:rPr lang="en-GB" sz="2000" b="1" dirty="0">
                <a:solidFill>
                  <a:schemeClr val="bg2"/>
                </a:solidFill>
              </a:rPr>
              <a:t>MapReduce</a:t>
            </a:r>
            <a:r>
              <a:rPr lang="en-GB" sz="2000" dirty="0">
                <a:solidFill>
                  <a:schemeClr val="bg2"/>
                </a:solidFill>
              </a:rPr>
              <a:t>. A software framework introduced by Google for processing huge datasets on a distributed system. Implemented in Hadoop. It supports large scale data processing by decomposing large tasks into smaller tasks, executed in parallel, on independent parts of data and finally merged to answer to the task.</a:t>
            </a:r>
          </a:p>
          <a:p>
            <a:pPr marL="0" indent="0" algn="just"/>
            <a:endParaRPr lang="en-GB" sz="2000" b="1" dirty="0">
              <a:solidFill>
                <a:schemeClr val="bg2"/>
              </a:solidFill>
            </a:endParaRPr>
          </a:p>
          <a:p>
            <a:pPr marL="0" indent="0" algn="just"/>
            <a:r>
              <a:rPr lang="en-GB" sz="2000" b="1" dirty="0">
                <a:solidFill>
                  <a:schemeClr val="bg2"/>
                </a:solidFill>
              </a:rPr>
              <a:t>Stream processing</a:t>
            </a:r>
            <a:r>
              <a:rPr lang="en-GB" sz="2000" dirty="0">
                <a:solidFill>
                  <a:schemeClr val="bg2"/>
                </a:solidFill>
              </a:rPr>
              <a:t>. Technologies designed to process large real-time streams of event data. Example: high-frequency algorithmic trading, analysis of Twitter data streams</a:t>
            </a:r>
            <a:endParaRPr lang="en-GB" dirty="0">
              <a:solidFill>
                <a:schemeClr val="bg2"/>
              </a:solidFill>
            </a:endParaRPr>
          </a:p>
        </p:txBody>
      </p:sp>
      <p:sp>
        <p:nvSpPr>
          <p:cNvPr id="5" name="Google Shape;95;p14">
            <a:extLst>
              <a:ext uri="{FF2B5EF4-FFF2-40B4-BE49-F238E27FC236}">
                <a16:creationId xmlns:a16="http://schemas.microsoft.com/office/drawing/2014/main" id="{4A886F75-D2CB-A03E-966F-3882E4C9BFD2}"/>
              </a:ext>
            </a:extLst>
          </p:cNvPr>
          <p:cNvSpPr txBox="1">
            <a:spLocks noGrp="1"/>
          </p:cNvSpPr>
          <p:nvPr>
            <p:ph type="ctrTitle"/>
          </p:nvPr>
        </p:nvSpPr>
        <p:spPr>
          <a:xfrm>
            <a:off x="1659670" y="647189"/>
            <a:ext cx="6348950" cy="777751"/>
          </a:xfrm>
          <a:prstGeom prst="rect">
            <a:avLst/>
          </a:prstGeom>
        </p:spPr>
        <p:txBody>
          <a:bodyPr spcFirstLastPara="1" wrap="square" lIns="91425" tIns="91425" rIns="91425" bIns="91425" anchor="t" anchorCtr="0">
            <a:normAutofit fontScale="90000"/>
          </a:bodyPr>
          <a:lstStyle/>
          <a:p>
            <a:pPr marL="0" indent="0"/>
            <a:r>
              <a:rPr lang="en-GB" sz="3600" dirty="0"/>
              <a:t>Databases and Data Processing</a:t>
            </a:r>
            <a:endParaRPr sz="3600" dirty="0"/>
          </a:p>
        </p:txBody>
      </p:sp>
    </p:spTree>
    <p:extLst>
      <p:ext uri="{BB962C8B-B14F-4D97-AF65-F5344CB8AC3E}">
        <p14:creationId xmlns:p14="http://schemas.microsoft.com/office/powerpoint/2010/main" val="326854157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4006</Words>
  <Application>Microsoft Office PowerPoint</Application>
  <PresentationFormat>On-screen Show (16:9)</PresentationFormat>
  <Paragraphs>667</Paragraphs>
  <Slides>99</Slides>
  <Notes>99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Wingdings</vt:lpstr>
      <vt:lpstr>Raleway</vt:lpstr>
      <vt:lpstr>Arial</vt:lpstr>
      <vt:lpstr>Lato</vt:lpstr>
      <vt:lpstr>Streamline</vt:lpstr>
      <vt:lpstr>Introduction To  Data Science </vt:lpstr>
      <vt:lpstr>The Hype surrounding Data Science in the Media  </vt:lpstr>
      <vt:lpstr>Les Données, Puissance  du Future   Le Monde  </vt:lpstr>
      <vt:lpstr>Big Data in More Hands </vt:lpstr>
      <vt:lpstr>What happens when big data meets official statistics?</vt:lpstr>
      <vt:lpstr>Data is the new oil that fuels society</vt:lpstr>
      <vt:lpstr>Where is Data Exploited  Today?  </vt:lpstr>
      <vt:lpstr>Search Engines</vt:lpstr>
      <vt:lpstr>Recommendation systems  </vt:lpstr>
      <vt:lpstr>Targeted Advertisement  </vt:lpstr>
      <vt:lpstr>Intrusion Detection  </vt:lpstr>
      <vt:lpstr>Crime Prevention  </vt:lpstr>
      <vt:lpstr>Marketing  </vt:lpstr>
      <vt:lpstr>Health and Medicine  </vt:lpstr>
      <vt:lpstr>LinkedIn  </vt:lpstr>
      <vt:lpstr>Smart  City</vt:lpstr>
      <vt:lpstr>Sports</vt:lpstr>
      <vt:lpstr>Real time example Real time Bidding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Science Eco System  </vt:lpstr>
      <vt:lpstr>The Data Science Eco System  </vt:lpstr>
      <vt:lpstr>Examples of off the shelve solutions  </vt:lpstr>
      <vt:lpstr>Examples of off the shelve solutions  </vt:lpstr>
      <vt:lpstr>A Complex Eco System</vt:lpstr>
      <vt:lpstr>A Complex Eco System</vt:lpstr>
      <vt:lpstr>The Data Cycle  </vt:lpstr>
      <vt:lpstr>The Data Cycle  </vt:lpstr>
      <vt:lpstr>The Data Cycle  </vt:lpstr>
      <vt:lpstr>Data</vt:lpstr>
      <vt:lpstr>Acquisition, Cleaning, Storage and Integration</vt:lpstr>
      <vt:lpstr>Analysis</vt:lpstr>
      <vt:lpstr>Visualization and Interface</vt:lpstr>
      <vt:lpstr>Decision and goal-oriented analysis</vt:lpstr>
      <vt:lpstr>The Data Cycle </vt:lpstr>
      <vt:lpstr>Real Data Cycle </vt:lpstr>
      <vt:lpstr>Real Data Cycle </vt:lpstr>
      <vt:lpstr>Real Data Cycle </vt:lpstr>
      <vt:lpstr>Doing  Data Science </vt:lpstr>
      <vt:lpstr>Data Science Project  </vt:lpstr>
      <vt:lpstr>Data Science Project  </vt:lpstr>
      <vt:lpstr>Data Science Project  </vt:lpstr>
      <vt:lpstr>Data Science Project  </vt:lpstr>
      <vt:lpstr>Data Science Project  </vt:lpstr>
      <vt:lpstr>Data Science Project  </vt:lpstr>
      <vt:lpstr>Data Science Project  </vt:lpstr>
      <vt:lpstr>Data Science Project  </vt:lpstr>
      <vt:lpstr>Data Scientists  </vt:lpstr>
      <vt:lpstr>Skills  </vt:lpstr>
      <vt:lpstr>Profiles  </vt:lpstr>
      <vt:lpstr>Data Science Team</vt:lpstr>
      <vt:lpstr>Main types of data scientists</vt:lpstr>
      <vt:lpstr>Main types of data scientists</vt:lpstr>
      <vt:lpstr>More than data scientists?</vt:lpstr>
      <vt:lpstr>Big Data, Data Science, Statistics </vt:lpstr>
      <vt:lpstr>Big Data</vt:lpstr>
      <vt:lpstr>Big Data</vt:lpstr>
      <vt:lpstr>Data Science Evolution</vt:lpstr>
      <vt:lpstr>3Vs of Big Data</vt:lpstr>
      <vt:lpstr>5Vs of Big Data</vt:lpstr>
      <vt:lpstr>Data science or statistics?</vt:lpstr>
      <vt:lpstr>Data science or statistics?</vt:lpstr>
      <vt:lpstr>Computing and Distributed Computing </vt:lpstr>
      <vt:lpstr>Computer Architecture </vt:lpstr>
      <vt:lpstr>Memories</vt:lpstr>
      <vt:lpstr>Memories</vt:lpstr>
      <vt:lpstr>Distributed/Parallel Computing</vt:lpstr>
      <vt:lpstr>MultiCore</vt:lpstr>
      <vt:lpstr>Hadoop and Map/Reduce</vt:lpstr>
      <vt:lpstr>Spark</vt:lpstr>
      <vt:lpstr>GP-GPU</vt:lpstr>
      <vt:lpstr>Data Science Challenges </vt:lpstr>
      <vt:lpstr>New Interdisciplinary Challenges</vt:lpstr>
      <vt:lpstr>Data acquisition</vt:lpstr>
      <vt:lpstr>Unstructured Data</vt:lpstr>
      <vt:lpstr>Huge Dataset</vt:lpstr>
      <vt:lpstr>High Dimensional Data</vt:lpstr>
      <vt:lpstr>Learning and Supervision</vt:lpstr>
      <vt:lpstr>Visualization</vt:lpstr>
      <vt:lpstr>Vocabulary of Data Science </vt:lpstr>
      <vt:lpstr>Lots of words </vt:lpstr>
      <vt:lpstr>Lots of words </vt:lpstr>
      <vt:lpstr>Main Fields</vt:lpstr>
      <vt:lpstr>Main Fields</vt:lpstr>
      <vt:lpstr>Machine Learning</vt:lpstr>
      <vt:lpstr>Mathematical Concepts</vt:lpstr>
      <vt:lpstr>Mathematical Concepts</vt:lpstr>
      <vt:lpstr>Data Engineering</vt:lpstr>
      <vt:lpstr>Data Engineering</vt:lpstr>
      <vt:lpstr>Databases and Data Processing</vt:lpstr>
      <vt:lpstr>PowerPoint Presentation</vt:lpstr>
      <vt:lpstr>Databases and Data 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dc:title>
  <cp:lastModifiedBy>Aimene HAMMANI</cp:lastModifiedBy>
  <cp:revision>3</cp:revision>
  <dcterms:modified xsi:type="dcterms:W3CDTF">2022-11-30T16:00:58Z</dcterms:modified>
</cp:coreProperties>
</file>